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709" r:id="rId3"/>
  </p:sldMasterIdLst>
  <p:notesMasterIdLst>
    <p:notesMasterId r:id="rId20"/>
  </p:notesMasterIdLst>
  <p:sldIdLst>
    <p:sldId id="256" r:id="rId4"/>
    <p:sldId id="271" r:id="rId5"/>
    <p:sldId id="312" r:id="rId6"/>
    <p:sldId id="311" r:id="rId7"/>
    <p:sldId id="315" r:id="rId8"/>
    <p:sldId id="316" r:id="rId9"/>
    <p:sldId id="317" r:id="rId10"/>
    <p:sldId id="308" r:id="rId11"/>
    <p:sldId id="314" r:id="rId12"/>
    <p:sldId id="278" r:id="rId13"/>
    <p:sldId id="307" r:id="rId14"/>
    <p:sldId id="292" r:id="rId15"/>
    <p:sldId id="310" r:id="rId16"/>
    <p:sldId id="318" r:id="rId17"/>
    <p:sldId id="306" r:id="rId18"/>
    <p:sldId id="268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KremlinCTT" charset="0"/>
      <p:regular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Neo Sans Cyr" charset="0"/>
      <p:regular r:id="rId30"/>
      <p:italic r:id="rId31"/>
    </p:embeddedFont>
    <p:embeddedFont>
      <p:font typeface="Myriad Pro Light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1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400"/>
    <a:srgbClr val="003C78"/>
    <a:srgbClr val="000ABE"/>
    <a:srgbClr val="78A7CD"/>
    <a:srgbClr val="EEEED6"/>
    <a:srgbClr val="EAE8DA"/>
    <a:srgbClr val="343B4C"/>
    <a:srgbClr val="666699"/>
    <a:srgbClr val="F7F1A3"/>
    <a:srgbClr val="F6DF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186" autoAdjust="0"/>
  </p:normalViewPr>
  <p:slideViewPr>
    <p:cSldViewPr>
      <p:cViewPr>
        <p:scale>
          <a:sx n="100" d="100"/>
          <a:sy n="100" d="100"/>
        </p:scale>
        <p:origin x="-480" y="-666"/>
      </p:cViewPr>
      <p:guideLst>
        <p:guide orient="horz" pos="1620"/>
        <p:guide pos="1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D338-31C2-4781-9595-591541D14AB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6F6F-D158-4B64-B2F4-AB83A4693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44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6F6F-D158-4B64-B2F4-AB83A46931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77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6F6F-D158-4B64-B2F4-AB83A46931D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5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6F6F-D158-4B64-B2F4-AB83A46931D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38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6F6F-D158-4B64-B2F4-AB83A46931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34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06C5A-3F64-4A55-81CC-A6E863037B27}" type="slidenum">
              <a:rPr kumimoji="0" lang="de-DE" altLang="ru-RU" sz="1300" smtClean="0"/>
              <a:pPr eaLnBrk="1" hangingPunct="1">
                <a:spcBef>
                  <a:spcPct val="0"/>
                </a:spcBef>
              </a:pPr>
              <a:t>7</a:t>
            </a:fld>
            <a:endParaRPr kumimoji="0" lang="de-DE" altLang="ru-RU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6F6F-D158-4B64-B2F4-AB83A46931D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30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6F6F-D158-4B64-B2F4-AB83A46931D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30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8245-D261-4890-BB32-FEEDAAD6DD6D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56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EDD-BA03-4F53-A5C1-E6D3D6196E37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1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D053-FF9B-470D-92A6-99239C072B75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80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978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8245-D261-4890-BB32-FEEDAAD6DD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65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BBAE-F749-4169-9E16-A31560006E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Neo Sans Pro" panose="020B0504030504040204" pitchFamily="34" charset="0"/>
              </a:defRPr>
            </a:lvl1pPr>
          </a:lstStyle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82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B892-4733-4832-8759-0E432CB856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31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8CBC-6237-4AB4-BB7F-4A654F0B4F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55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86F9-2A2E-4E00-978F-2126CF0914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019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B38-9007-45C2-8F2D-8AAF14554B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19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9133-CF21-4C60-9FF6-4B8EAF1937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8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BBAE-F749-4169-9E16-A31560006E56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Neo Sans Pro" panose="020B0504030504040204" pitchFamily="34" charset="0"/>
              </a:defRPr>
            </a:lvl1pPr>
          </a:lstStyle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619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A86E-EAF7-43E5-ADFE-30F23E757F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33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3B6A-AC6E-433E-9E72-F605903B2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38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EDD-BA03-4F53-A5C1-E6D3D6196E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178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D053-FF9B-470D-92A6-99239C072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260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594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178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8245-D261-4890-BB32-FEEDAAD6DD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350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BBAE-F749-4169-9E16-A31560006E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Neo Sans Pro" panose="020B0504030504040204" pitchFamily="34" charset="0"/>
              </a:defRPr>
            </a:lvl1pPr>
          </a:lstStyle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5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B892-4733-4832-8759-0E432CB856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423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8CBC-6237-4AB4-BB7F-4A654F0B4F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0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B892-4733-4832-8759-0E432CB85667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783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86F9-2A2E-4E00-978F-2126CF0914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316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B38-9007-45C2-8F2D-8AAF14554B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61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9133-CF21-4C60-9FF6-4B8EAF1937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391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A86E-EAF7-43E5-ADFE-30F23E757F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489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3B6A-AC6E-433E-9E72-F605903B2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EDD-BA03-4F53-A5C1-E6D3D6196E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559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D053-FF9B-470D-92A6-99239C072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8CBC-6237-4AB4-BB7F-4A654F0B4F0A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0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86F9-2A2E-4E00-978F-2126CF091401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70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B38-9007-45C2-8F2D-8AAF14554B2B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96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9133-CF21-4C60-9FF6-4B8EAF19375E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08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A86E-EAF7-43E5-ADFE-30F23E757F02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42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3B6A-AC6E-433E-9E72-F605903B2B35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78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F9DC7-3580-49C6-A2F8-9B2FACAA5EFC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10D3-AB25-41B6-856B-3BA04CCE4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5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3" r:id="rId12"/>
  </p:sldLayoutIdLst>
  <p:hf hdr="0" ftr="0" dt="0"/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0"/>
            <a:fld id="{D70F9DC7-3580-49C6-A2F8-9B2FACAA5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20"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0"/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71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1" r:id="rId12"/>
    <p:sldLayoutId id="2147483722" r:id="rId13"/>
  </p:sldLayoutIdLst>
  <p:hf hdr="0" ftr="0" dt="0"/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1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F9DC7-3580-49C6-A2F8-9B2FACAA5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10D3-AB25-41B6-856B-3BA04CCE47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7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ym\Desktop\icons_\E-_ERV_Pictures_2017_11_01_ERV_House_0313_v2_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4" r="2751" b="19444"/>
          <a:stretch/>
        </p:blipFill>
        <p:spPr bwMode="auto">
          <a:xfrm flipH="1">
            <a:off x="-108520" y="-20538"/>
            <a:ext cx="8927977" cy="51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ym\Desktop\icons_\Uropäische_Reiseversicherung_(Deutschland)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4071">
            <a:off x="1099750" y="3578918"/>
            <a:ext cx="2699792" cy="9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474071">
            <a:off x="865470" y="4573578"/>
            <a:ext cx="3168352" cy="33855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1600" dirty="0">
                <a:solidFill>
                  <a:srgbClr val="003C78"/>
                </a:solidFill>
                <a:latin typeface="Neo Sans Pro" panose="020B0504030504040204" pitchFamily="34" charset="0"/>
              </a:rPr>
              <a:t>Туристическое страхование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12" y="-20538"/>
            <a:ext cx="4536505" cy="5178574"/>
          </a:xfrm>
          <a:prstGeom prst="rect">
            <a:avLst/>
          </a:prstGeom>
          <a:solidFill>
            <a:srgbClr val="BEB400"/>
          </a:solidFill>
          <a:ln w="38100">
            <a:noFill/>
          </a:ln>
          <a:effectLst>
            <a:outerShdw blurRad="50800" dist="127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2800" dirty="0">
                <a:latin typeface="Neo Sans Pro" panose="020B0504030504040204" pitchFamily="34" charset="0"/>
              </a:rPr>
              <a:t>Уникальные программы </a:t>
            </a:r>
            <a:r>
              <a:rPr lang="ru-RU" sz="2000" dirty="0">
                <a:latin typeface="Neo Sans Pro" panose="020B0504030504040204" pitchFamily="34" charset="0"/>
              </a:rPr>
              <a:t/>
            </a:r>
            <a:br>
              <a:rPr lang="ru-RU" sz="2000" dirty="0">
                <a:latin typeface="Neo Sans Pro" panose="020B0504030504040204" pitchFamily="34" charset="0"/>
              </a:rPr>
            </a:br>
            <a:r>
              <a:rPr lang="ru-RU" sz="1600" dirty="0">
                <a:latin typeface="Neo Sans Pro" panose="020B0504030504040204" pitchFamily="34" charset="0"/>
              </a:rPr>
              <a:t>для  путешествующих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050" y="4584030"/>
            <a:ext cx="4086225" cy="508000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 marL="85717" algn="r">
              <a:defRPr/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Neo Sans Pro Medium" panose="020B0704030504040204" pitchFamily="34" charset="0"/>
              </a:rPr>
              <a:t>YOU TRAVEL</a:t>
            </a:r>
            <a:endParaRPr lang="ru-RU" sz="1100" dirty="0">
              <a:solidFill>
                <a:schemeClr val="bg1">
                  <a:lumMod val="95000"/>
                </a:schemeClr>
              </a:solidFill>
              <a:latin typeface="Neo Sans Pro Medium" panose="020B0704030504040204" pitchFamily="34" charset="0"/>
            </a:endParaRPr>
          </a:p>
          <a:p>
            <a:pPr marL="85717" algn="r"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Neo Sans Pro Medium" panose="020B0704030504040204" pitchFamily="34" charset="0"/>
              </a:rPr>
              <a:t>WE CARE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Neo Sans Pro Medium" panose="020B07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244" y="4517376"/>
            <a:ext cx="2967929" cy="446471"/>
          </a:xfrm>
          <a:prstGeom prst="rect">
            <a:avLst/>
          </a:prstGeom>
        </p:spPr>
      </p:pic>
      <p:sp>
        <p:nvSpPr>
          <p:cNvPr id="8" name="Дуга 7"/>
          <p:cNvSpPr/>
          <p:nvPr/>
        </p:nvSpPr>
        <p:spPr>
          <a:xfrm rot="11091643">
            <a:off x="4655265" y="38474"/>
            <a:ext cx="3813035" cy="831255"/>
          </a:xfrm>
          <a:prstGeom prst="arc">
            <a:avLst>
              <a:gd name="adj1" fmla="val 11255344"/>
              <a:gd name="adj2" fmla="val 21325510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32000"/>
                  </a:schemeClr>
                </a:gs>
                <a:gs pos="10000">
                  <a:srgbClr val="F0F1E0"/>
                </a:gs>
                <a:gs pos="100000">
                  <a:srgbClr val="F2F4E9">
                    <a:alpha val="0"/>
                  </a:srgbClr>
                </a:gs>
                <a:gs pos="92000">
                  <a:srgbClr val="EEEED6"/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24626">
            <a:off x="8168547" y="419763"/>
            <a:ext cx="566470" cy="5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9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6" y="2248586"/>
            <a:ext cx="7704856" cy="58477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85717" algn="ctr">
              <a:defRPr/>
            </a:pPr>
            <a:r>
              <a:rPr lang="en-US" sz="3200" dirty="0">
                <a:solidFill>
                  <a:schemeClr val="bg1"/>
                </a:solidFill>
                <a:latin typeface="Neo Sans Pro" panose="020B0504030504040204" pitchFamily="34" charset="0"/>
              </a:rPr>
              <a:t>OPTIMA</a:t>
            </a:r>
            <a:r>
              <a:rPr lang="ru-RU" sz="3200" dirty="0" err="1">
                <a:solidFill>
                  <a:schemeClr val="bg1"/>
                </a:solidFill>
                <a:latin typeface="Neo Sans Pro" panose="020B0504030504040204" pitchFamily="34" charset="0"/>
              </a:rPr>
              <a:t>льное</a:t>
            </a:r>
            <a:r>
              <a:rPr lang="ru-RU" sz="3200" dirty="0">
                <a:solidFill>
                  <a:schemeClr val="bg1"/>
                </a:solidFill>
                <a:latin typeface="Neo Sans Pro" panose="020B0504030504040204" pitchFamily="34" charset="0"/>
              </a:rPr>
              <a:t> страхование </a:t>
            </a:r>
            <a:r>
              <a:rPr lang="en-US" sz="3200" dirty="0">
                <a:solidFill>
                  <a:schemeClr val="bg1"/>
                </a:solidFill>
                <a:latin typeface="Neo Sans Pro" panose="020B0504030504040204" pitchFamily="34" charset="0"/>
              </a:rPr>
              <a:t>ERV</a:t>
            </a:r>
            <a:endParaRPr lang="ru-RU" sz="3200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9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084" y="111094"/>
            <a:ext cx="7168550" cy="669414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n-US" sz="2400" dirty="0">
                <a:solidFill>
                  <a:srgbClr val="003C78"/>
                </a:solidFill>
                <a:latin typeface="Neo Sans Pro" panose="020B0504030504040204" pitchFamily="34" charset="0"/>
              </a:rPr>
              <a:t>OPTIMA</a:t>
            </a:r>
            <a:endParaRPr lang="ru-RU" sz="2400" dirty="0">
              <a:solidFill>
                <a:srgbClr val="003C78"/>
              </a:solidFill>
              <a:latin typeface="Neo Sans Pro" panose="020B0504030504040204" pitchFamily="34" charset="0"/>
            </a:endParaRPr>
          </a:p>
          <a:p>
            <a:pPr defTabSz="685698"/>
            <a:r>
              <a:rPr lang="ru-RU" sz="1500" dirty="0">
                <a:solidFill>
                  <a:srgbClr val="78A7CD"/>
                </a:solidFill>
                <a:latin typeface="Neo Sans Pro" panose="020B0504030504040204" pitchFamily="34" charset="0"/>
              </a:rPr>
              <a:t>Путешествуйте с отличной страховкой</a:t>
            </a:r>
            <a:endParaRPr lang="en-US" sz="1500" dirty="0">
              <a:solidFill>
                <a:srgbClr val="78A7CD"/>
              </a:solidFill>
              <a:latin typeface="Neo Sans Pro" panose="020B0504030504040204" pitchFamily="34" charset="0"/>
            </a:endParaRPr>
          </a:p>
        </p:txBody>
      </p:sp>
      <p:sp>
        <p:nvSpPr>
          <p:cNvPr id="5" name="Rectangle 20"/>
          <p:cNvSpPr/>
          <p:nvPr/>
        </p:nvSpPr>
        <p:spPr>
          <a:xfrm>
            <a:off x="299767" y="789155"/>
            <a:ext cx="6739098" cy="530913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698">
              <a:lnSpc>
                <a:spcPts val="1800"/>
              </a:lnSpc>
              <a:defRPr/>
            </a:pPr>
            <a:r>
              <a:rPr lang="ru-RU" sz="11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Программа 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o Sans Pro" panose="020B0504030504040204" pitchFamily="34" charset="0"/>
              </a:rPr>
              <a:t>OPTIMA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 </a:t>
            </a:r>
            <a:r>
              <a:rPr lang="ru-RU" sz="11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обеспечит расширенное страхование медицинских и медико-транспортных расходов 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/>
            </a:r>
            <a:br>
              <a:rPr lang="en-US" sz="11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</a:br>
            <a:r>
              <a:rPr lang="ru-RU" sz="11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с дополнительными рисками: страхование багажа, гражданской ответственности и от несчастного случая. </a:t>
            </a:r>
            <a:endParaRPr lang="ru-RU" sz="1400" dirty="0">
              <a:solidFill>
                <a:srgbClr val="E7E6E6">
                  <a:lumMod val="25000"/>
                </a:srgbClr>
              </a:solidFill>
              <a:latin typeface="Neo Sans Pro Light" panose="020B0304030504040204" pitchFamily="34" charset="0"/>
            </a:endParaRPr>
          </a:p>
        </p:txBody>
      </p:sp>
      <p:pic>
        <p:nvPicPr>
          <p:cNvPr id="6" name="Picture 25" descr="W:\Sales\Presentation\_ICONS\Иконки Данила\Pregnancy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99" y="2762232"/>
            <a:ext cx="314276" cy="63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:\Sales\Presentation\_ICONS\Иконки Данила\Alcohol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10" y="4200154"/>
            <a:ext cx="538254" cy="54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838021" y="2339018"/>
            <a:ext cx="3162032" cy="1351652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698">
              <a:defRPr/>
            </a:pPr>
            <a:r>
              <a:rPr lang="ru-RU" sz="1200" dirty="0">
                <a:solidFill>
                  <a:srgbClr val="002060"/>
                </a:solidFill>
                <a:latin typeface="Neo Sans Pro" panose="020B0504030504040204" pitchFamily="34" charset="0"/>
              </a:rPr>
              <a:t>Медицинская помощь при осложнении протекания беременности* </a:t>
            </a:r>
            <a:endParaRPr lang="ru-RU" sz="1200" dirty="0">
              <a:solidFill>
                <a:srgbClr val="FF0000"/>
              </a:solidFill>
              <a:latin typeface="Neo Sans Pro" panose="020B0504030504040204" pitchFamily="34" charset="0"/>
            </a:endParaRPr>
          </a:p>
          <a:p>
            <a:pPr marL="129761" indent="-129761" defTabSz="685698">
              <a:lnSpc>
                <a:spcPct val="150000"/>
              </a:lnSpc>
              <a:spcBef>
                <a:spcPts val="450"/>
              </a:spcBef>
              <a:buClr>
                <a:srgbClr val="BEB40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Осложнение протекания беременности</a:t>
            </a:r>
          </a:p>
          <a:p>
            <a:pPr marL="129761" indent="-129761" defTabSz="685698">
              <a:lnSpc>
                <a:spcPct val="150000"/>
              </a:lnSpc>
              <a:buClr>
                <a:srgbClr val="BEB40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Расходы при преждевременных родах</a:t>
            </a:r>
          </a:p>
          <a:p>
            <a:pPr marL="129761" indent="-129761" defTabSz="685698">
              <a:lnSpc>
                <a:spcPct val="150000"/>
              </a:lnSpc>
              <a:buClr>
                <a:srgbClr val="BEB40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Помощь новорожденному (лимит – 10 000 </a:t>
            </a:r>
            <a:r>
              <a:rPr lang="en-US" sz="8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€/$</a:t>
            </a: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)</a:t>
            </a:r>
          </a:p>
          <a:p>
            <a:pPr marL="129761" defTabSz="685698">
              <a:lnSpc>
                <a:spcPct val="150000"/>
              </a:lnSpc>
              <a:spcBef>
                <a:spcPts val="450"/>
              </a:spcBef>
              <a:buClr>
                <a:srgbClr val="BEB400"/>
              </a:buClr>
              <a:defRPr/>
            </a:pPr>
            <a:r>
              <a:rPr lang="ru-RU" sz="7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* </a:t>
            </a:r>
            <a:r>
              <a:rPr lang="ru-RU" sz="700" dirty="0">
                <a:solidFill>
                  <a:srgbClr val="E7E6E6">
                    <a:lumMod val="25000"/>
                  </a:srgbClr>
                </a:solidFill>
                <a:latin typeface="Neo Sans Pro" panose="020B0504030504040204" pitchFamily="34" charset="0"/>
                <a:cs typeface="Arial" pitchFamily="34" charset="0"/>
              </a:rPr>
              <a:t>до 31-й недели </a:t>
            </a:r>
            <a:r>
              <a:rPr lang="ru-RU" sz="7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на дату наступления страхового случая</a:t>
            </a:r>
          </a:p>
        </p:txBody>
      </p:sp>
      <p:sp>
        <p:nvSpPr>
          <p:cNvPr id="9" name="Rectangle 8"/>
          <p:cNvSpPr/>
          <p:nvPr/>
        </p:nvSpPr>
        <p:spPr>
          <a:xfrm>
            <a:off x="837025" y="4005180"/>
            <a:ext cx="3162032" cy="911788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698">
              <a:defRPr/>
            </a:pPr>
            <a:r>
              <a:rPr lang="ru-RU" sz="1200" dirty="0">
                <a:solidFill>
                  <a:srgbClr val="002060"/>
                </a:solidFill>
                <a:latin typeface="Neo Sans Pro" panose="020B0504030504040204" pitchFamily="34" charset="0"/>
              </a:rPr>
              <a:t>Медицинская помощь </a:t>
            </a:r>
            <a:br>
              <a:rPr lang="ru-RU" sz="1200" dirty="0">
                <a:solidFill>
                  <a:srgbClr val="002060"/>
                </a:solidFill>
                <a:latin typeface="Neo Sans Pro" panose="020B05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Neo Sans Pro" panose="020B0504030504040204" pitchFamily="34" charset="0"/>
              </a:rPr>
              <a:t>при алкогольном опьянении</a:t>
            </a:r>
          </a:p>
          <a:p>
            <a:pPr defTabSz="685698">
              <a:lnSpc>
                <a:spcPct val="150000"/>
              </a:lnSpc>
              <a:spcBef>
                <a:spcPts val="450"/>
              </a:spcBef>
              <a:buClr>
                <a:srgbClr val="BEB400"/>
              </a:buClr>
              <a:defRPr/>
            </a:pP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Возмещаем расходы при травмах или заболеваниях полученных при алкогольном опьянении (лимит — 5000 </a:t>
            </a:r>
            <a:r>
              <a:rPr lang="en-US" sz="8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€/$</a:t>
            </a:r>
            <a:r>
              <a:rPr lang="en-US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)</a:t>
            </a: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Picture 2" descr="W:\Sales\Presentation\_ICONS\Иконки Данила\Luggage@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6554" y="2290051"/>
            <a:ext cx="525156" cy="52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/>
          <p:nvPr/>
        </p:nvSpPr>
        <p:spPr>
          <a:xfrm>
            <a:off x="5931223" y="2225222"/>
            <a:ext cx="2386901" cy="595035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698">
              <a:defRPr/>
            </a:pPr>
            <a:r>
              <a:rPr lang="ru-RU" sz="1200" dirty="0">
                <a:solidFill>
                  <a:srgbClr val="002060"/>
                </a:solidFill>
                <a:latin typeface="Neo Sans Pro" panose="020B0504030504040204" pitchFamily="34" charset="0"/>
              </a:rPr>
              <a:t>Багаж</a:t>
            </a:r>
            <a:endParaRPr lang="ru-RU" sz="1200" dirty="0">
              <a:solidFill>
                <a:srgbClr val="FF0000"/>
              </a:solidFill>
              <a:latin typeface="Neo Sans Pro" panose="020B0504030504040204" pitchFamily="34" charset="0"/>
            </a:endParaRPr>
          </a:p>
          <a:p>
            <a:pPr defTabSz="685698">
              <a:spcBef>
                <a:spcPts val="450"/>
              </a:spcBef>
              <a:defRPr/>
            </a:pP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  <a:cs typeface="Arial" pitchFamily="34" charset="0"/>
              </a:rPr>
              <a:t>Возмещаем расходы при задержке, повреждении или утрате багажа</a:t>
            </a:r>
          </a:p>
        </p:txBody>
      </p:sp>
      <p:sp>
        <p:nvSpPr>
          <p:cNvPr id="12" name="Rectangle 8"/>
          <p:cNvSpPr/>
          <p:nvPr/>
        </p:nvSpPr>
        <p:spPr>
          <a:xfrm>
            <a:off x="5936821" y="4328345"/>
            <a:ext cx="3162032" cy="595035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698">
              <a:spcBef>
                <a:spcPts val="45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Neo Sans Pro" panose="020B0504030504040204" pitchFamily="34" charset="0"/>
              </a:rPr>
              <a:t>Страхование от несчастного случая</a:t>
            </a:r>
            <a:endParaRPr lang="ru-RU" sz="1200" dirty="0">
              <a:solidFill>
                <a:srgbClr val="FF0000"/>
              </a:solidFill>
              <a:latin typeface="Neo Sans Pro" panose="020B0504030504040204" pitchFamily="34" charset="0"/>
            </a:endParaRPr>
          </a:p>
          <a:p>
            <a:pPr defTabSz="685698">
              <a:spcBef>
                <a:spcPts val="450"/>
              </a:spcBef>
              <a:defRPr/>
            </a:pP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Выплачиваем компенсацию при ожогах, инвалидности </a:t>
            </a:r>
            <a:r>
              <a:rPr lang="en-US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/>
            </a:r>
            <a:br>
              <a:rPr lang="en-US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или смерти</a:t>
            </a:r>
          </a:p>
        </p:txBody>
      </p:sp>
      <p:sp>
        <p:nvSpPr>
          <p:cNvPr id="15" name="Rectangle 16"/>
          <p:cNvSpPr/>
          <p:nvPr/>
        </p:nvSpPr>
        <p:spPr>
          <a:xfrm>
            <a:off x="5936821" y="3316680"/>
            <a:ext cx="3015854" cy="456535"/>
          </a:xfrm>
          <a:prstGeom prst="rect">
            <a:avLst/>
          </a:prstGeom>
        </p:spPr>
        <p:txBody>
          <a:bodyPr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698">
              <a:defRPr/>
            </a:pPr>
            <a:r>
              <a:rPr lang="ru-RU" sz="1200" dirty="0">
                <a:solidFill>
                  <a:srgbClr val="002060"/>
                </a:solidFill>
                <a:latin typeface="Neo Sans Pro" panose="020B0504030504040204" pitchFamily="34" charset="0"/>
              </a:rPr>
              <a:t>Гражданская ответственность</a:t>
            </a:r>
            <a:endParaRPr lang="ru-RU" sz="1200" dirty="0">
              <a:solidFill>
                <a:srgbClr val="FF0000"/>
              </a:solidFill>
              <a:latin typeface="Neo Sans Pro" panose="020B0504030504040204" pitchFamily="34" charset="0"/>
            </a:endParaRPr>
          </a:p>
          <a:p>
            <a:pPr defTabSz="685698">
              <a:spcBef>
                <a:spcPts val="450"/>
              </a:spcBef>
              <a:defRPr/>
            </a:pP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Компенсируем расходы при ущербе третьим лицам </a:t>
            </a:r>
          </a:p>
        </p:txBody>
      </p:sp>
      <p:sp>
        <p:nvSpPr>
          <p:cNvPr id="16" name="Rectangle 17"/>
          <p:cNvSpPr/>
          <p:nvPr/>
        </p:nvSpPr>
        <p:spPr>
          <a:xfrm>
            <a:off x="299766" y="1814767"/>
            <a:ext cx="4401022" cy="25391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685698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" panose="020B0504030504040204" pitchFamily="34" charset="0"/>
              </a:rPr>
              <a:t>Медицинские и медико-транспортные расходы включают :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5302201" y="1814767"/>
            <a:ext cx="3796652" cy="253916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685698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" panose="020B0504030504040204" pitchFamily="34" charset="0"/>
              </a:rPr>
              <a:t>Застраховано: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586" y="4079875"/>
            <a:ext cx="274365" cy="8370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233" y="3216332"/>
            <a:ext cx="583802" cy="6508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638" y="232285"/>
            <a:ext cx="1144655" cy="4026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85" y="1422574"/>
            <a:ext cx="6103189" cy="3658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640144" y="2813851"/>
            <a:ext cx="1414223" cy="1414223"/>
            <a:chOff x="4782211" y="3885668"/>
            <a:chExt cx="1885631" cy="1885631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82211" y="3885668"/>
              <a:ext cx="1885631" cy="188563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938" y="4330999"/>
              <a:ext cx="962472" cy="11179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137344" y="4529993"/>
              <a:ext cx="11753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8"/>
              <a:r>
                <a:rPr lang="ru-RU" sz="1200" dirty="0">
                  <a:solidFill>
                    <a:prstClr val="black"/>
                  </a:solidFill>
                  <a:latin typeface="Neo Sans Pro" panose="020B0504030504040204" pitchFamily="34" charset="0"/>
                </a:rPr>
                <a:t>ЛУЧШИЙ ВЫБОР!</a:t>
              </a:r>
              <a:endParaRPr lang="en-US" sz="1200" dirty="0">
                <a:solidFill>
                  <a:prstClr val="black"/>
                </a:solidFill>
                <a:latin typeface="Neo Sans Pro" panose="020B05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07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8536304"/>
              </p:ext>
            </p:extLst>
          </p:nvPr>
        </p:nvGraphicFramePr>
        <p:xfrm>
          <a:off x="-396552" y="1347616"/>
          <a:ext cx="3528392" cy="3312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2232248"/>
              </a:tblGrid>
              <a:tr h="3312368">
                <a:tc>
                  <a:txBody>
                    <a:bodyPr/>
                    <a:lstStyle/>
                    <a:p>
                      <a:pPr algn="r"/>
                      <a:endParaRPr lang="ru-RU" sz="1600" dirty="0" smtClean="0">
                        <a:solidFill>
                          <a:srgbClr val="78A7CD"/>
                        </a:solidFill>
                        <a:latin typeface="Neo Sans Pro" panose="020B0504030504040204" pitchFamily="34" charset="0"/>
                      </a:endParaRPr>
                    </a:p>
                  </a:txBody>
                  <a:tcPr marL="91425" marR="91425" marT="45711" marB="45711" anchor="ctr">
                    <a:lnR w="9525" cap="flat" cmpd="sng" algn="ctr">
                      <a:solidFill>
                        <a:srgbClr val="78A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 smtClean="0">
                          <a:latin typeface="Neo Sans Pro Light" panose="020B0304030504040204" pitchFamily="34" charset="0"/>
                        </a:rPr>
                        <a:t>Катание на </a:t>
                      </a:r>
                      <a:r>
                        <a:rPr lang="ru-RU" sz="1000" dirty="0" err="1" smtClean="0">
                          <a:latin typeface="Neo Sans Pro Light" panose="020B0304030504040204" pitchFamily="34" charset="0"/>
                        </a:rPr>
                        <a:t>мотобайке</a:t>
                      </a:r>
                      <a:r>
                        <a:rPr lang="ru-RU" sz="1000" dirty="0" smtClean="0">
                          <a:latin typeface="Neo Sans Pro Light" panose="020B0304030504040204" pitchFamily="34" charset="0"/>
                        </a:rPr>
                        <a:t>,</a:t>
                      </a: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 </a:t>
                      </a:r>
                      <a:r>
                        <a:rPr lang="ru-RU" sz="1000" baseline="0" dirty="0" err="1" smtClean="0">
                          <a:latin typeface="Neo Sans Pro Light" panose="020B0304030504040204" pitchFamily="34" charset="0"/>
                        </a:rPr>
                        <a:t>квадроцикле</a:t>
                      </a: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, велосипеде</a:t>
                      </a:r>
                    </a:p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aseline="0" dirty="0" smtClean="0">
                        <a:latin typeface="Neo Sans Pro Light" panose="020B0304030504040204" pitchFamily="34" charset="0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baseline="0" dirty="0" smtClean="0">
                        <a:latin typeface="Neo Sans Pro Light" panose="020B0304030504040204" pitchFamily="34" charset="0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Водные развлечения:  водные «парашюты», «бананы», ватрушки, водные лыжи и </a:t>
                      </a:r>
                      <a:r>
                        <a:rPr lang="ru-RU" sz="1000" baseline="0" dirty="0" err="1" smtClean="0">
                          <a:latin typeface="Neo Sans Pro Light" panose="020B0304030504040204" pitchFamily="34" charset="0"/>
                        </a:rPr>
                        <a:t>вейкборд</a:t>
                      </a: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, </a:t>
                      </a:r>
                      <a:r>
                        <a:rPr lang="ru-RU" sz="1000" baseline="0" dirty="0" err="1" smtClean="0">
                          <a:latin typeface="Neo Sans Pro Light" panose="020B0304030504040204" pitchFamily="34" charset="0"/>
                        </a:rPr>
                        <a:t>снорклинг</a:t>
                      </a: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, аквапарк, и др. </a:t>
                      </a: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baseline="0" dirty="0" smtClean="0">
                        <a:latin typeface="Neo Sans Pro Light" panose="020B0304030504040204" pitchFamily="34" charset="0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aseline="0" dirty="0" err="1" smtClean="0">
                          <a:latin typeface="Neo Sans Pro Light" panose="020B0304030504040204" pitchFamily="34" charset="0"/>
                        </a:rPr>
                        <a:t>Аквабайк</a:t>
                      </a: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, катание на яхте, катание на катамаране, </a:t>
                      </a:r>
                      <a:r>
                        <a:rPr lang="ru-RU" sz="1000" baseline="0" dirty="0" err="1" smtClean="0">
                          <a:latin typeface="Neo Sans Pro Light" panose="020B0304030504040204" pitchFamily="34" charset="0"/>
                        </a:rPr>
                        <a:t>экскурсионно</a:t>
                      </a: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 туристический рафтинг, рыбалка и др.</a:t>
                      </a:r>
                    </a:p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aseline="0" dirty="0" smtClean="0">
                        <a:latin typeface="Neo Sans Pro Light" panose="020B0304030504040204" pitchFamily="34" charset="0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baseline="0" dirty="0" smtClean="0">
                        <a:latin typeface="Neo Sans Pro Light" panose="020B0304030504040204" pitchFamily="34" charset="0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aseline="0" dirty="0" smtClean="0">
                          <a:latin typeface="Neo Sans Pro Light" panose="020B0304030504040204" pitchFamily="34" charset="0"/>
                        </a:rPr>
                        <a:t>Пешие экскурсии, прогулки </a:t>
                      </a: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baseline="0" dirty="0" smtClean="0">
                        <a:latin typeface="Neo Sans Pro Light" panose="020B0304030504040204" pitchFamily="34" charset="0"/>
                      </a:endParaRPr>
                    </a:p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Neo Sans Pro Light" panose="020B0304030504040204" pitchFamily="34" charset="0"/>
                        </a:rPr>
                        <a:t>… и иные виды предлагаемых туристу развлечений, аттракционов, без участия в соревнованиях</a:t>
                      </a:r>
                    </a:p>
                  </a:txBody>
                  <a:tcPr marL="91425" marR="91425" marT="45711" marB="45711">
                    <a:lnL w="9525" cap="flat" cmpd="sng" algn="ctr">
                      <a:solidFill>
                        <a:srgbClr val="78A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17" descr="C:\Users\andreym\Desktop\icons\sco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25" y="1275606"/>
            <a:ext cx="325662" cy="3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C:\Users\andreym\Desktop\icons\paragli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04" y="3355963"/>
            <a:ext cx="295909" cy="2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C:\Users\andreym\Desktop\icons\sitting-man-fishing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48" y="2962272"/>
            <a:ext cx="255421" cy="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C:\Users\andreym\Desktop\icons\ac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77" y="2105624"/>
            <a:ext cx="310763" cy="25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C:\Users\andreym\Desktop\icons\bicy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08" y="1673911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C:\Users\andreym\Desktop\icons\schoolboy-carrying-a-b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10" y="4227934"/>
            <a:ext cx="283092" cy="2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C:\Users\andreym\Desktop\icons\snork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38" y="3795888"/>
            <a:ext cx="249036" cy="2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9" descr="C:\Users\andreym\Desktop\icons\jet-boating-sport-silhouet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213" y="2446147"/>
            <a:ext cx="342691" cy="3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C:\Users\andreym\Desktop\icons\man-skii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759" y="1353605"/>
            <a:ext cx="296901" cy="2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8" descr="C:\Users\andreym\Desktop\icons\div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649" y="1763602"/>
            <a:ext cx="305121" cy="3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 descr="C:\Users\andreym\Desktop\icons\windsurf-se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333" y="2211712"/>
            <a:ext cx="253753" cy="2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C:\Users\andreym\Desktop\icons\rafti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140" y="2664683"/>
            <a:ext cx="268136" cy="26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C:\Users\andreym\Desktop\icons\boa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923" y="3295291"/>
            <a:ext cx="284573" cy="2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 descr="C:\Users\andreym\Desktop\icons\man-in-hik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573" y="3811675"/>
            <a:ext cx="273273" cy="2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0" descr="C:\Users\andreym\Desktop\icons\hel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097" y="3119363"/>
            <a:ext cx="172467" cy="17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9" descr="C:\Users\andreym\Desktop\icons\ico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172" y="4272062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5665513"/>
              </p:ext>
            </p:extLst>
          </p:nvPr>
        </p:nvGraphicFramePr>
        <p:xfrm>
          <a:off x="3491880" y="1324395"/>
          <a:ext cx="2952328" cy="3335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768"/>
                <a:gridCol w="2289560"/>
              </a:tblGrid>
              <a:tr h="3335588">
                <a:tc>
                  <a:txBody>
                    <a:bodyPr/>
                    <a:lstStyle/>
                    <a:p>
                      <a:pPr algn="r"/>
                      <a:endParaRPr lang="ru-RU" sz="1600" dirty="0" smtClean="0">
                        <a:solidFill>
                          <a:srgbClr val="78A7CD"/>
                        </a:solidFill>
                        <a:latin typeface="Neo Sans Pro" panose="020B0504030504040204" pitchFamily="34" charset="0"/>
                      </a:endParaRPr>
                    </a:p>
                  </a:txBody>
                  <a:tcPr marL="91425" marR="91425" marT="45711" marB="45711" anchor="ctr">
                    <a:lnR w="9525" cap="flat" cmpd="sng" algn="ctr">
                      <a:solidFill>
                        <a:srgbClr val="78A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Горные лыжи, сноуборд</a:t>
                      </a: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Дайвинг до 40 м</a:t>
                      </a: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Серфинг, виндсерфинг, </a:t>
                      </a:r>
                      <a:r>
                        <a:rPr lang="ru-RU" altLang="ru-RU" sz="1000" kern="1200" baseline="0" dirty="0" err="1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кайтсерфинг</a:t>
                      </a:r>
                      <a:endParaRPr lang="ru-RU" alt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Многодневный рафтинг, </a:t>
                      </a:r>
                      <a:b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</a:b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сплав по рекам</a:t>
                      </a:r>
                    </a:p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Управление яхтой, </a:t>
                      </a:r>
                      <a:b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</a:b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участие в регатах</a:t>
                      </a:r>
                    </a:p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Многодневный горный </a:t>
                      </a:r>
                      <a:r>
                        <a:rPr lang="ru-RU" altLang="ru-RU" sz="1000" kern="1200" baseline="0" dirty="0" err="1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треккинг</a:t>
                      </a:r>
                      <a:r>
                        <a:rPr lang="ru-RU" altLang="ru-RU" sz="10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с восхождением, многодневные </a:t>
                      </a:r>
                      <a:r>
                        <a:rPr lang="ru-RU" altLang="ru-RU" sz="1000" kern="1200" baseline="0" dirty="0" err="1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веломаршруты</a:t>
                      </a:r>
                      <a:endParaRPr lang="ru-RU" alt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altLang="ru-RU" sz="1000" kern="1200" baseline="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EB4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altLang="ru-RU" sz="80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…  и иные опасные виды спорта, а также участие в соревнованиях</a:t>
                      </a:r>
                    </a:p>
                  </a:txBody>
                  <a:tcPr marL="91425" marR="91425" marT="45711" marB="45711">
                    <a:lnL w="9525" cap="flat" cmpd="sng" algn="ctr">
                      <a:solidFill>
                        <a:srgbClr val="78A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6" name="TextBox 3"/>
          <p:cNvSpPr txBox="1"/>
          <p:nvPr/>
        </p:nvSpPr>
        <p:spPr>
          <a:xfrm>
            <a:off x="2267745" y="123478"/>
            <a:ext cx="5456635" cy="36933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dirty="0" smtClean="0">
                <a:solidFill>
                  <a:srgbClr val="78A7CD"/>
                </a:solidFill>
                <a:latin typeface="Neo Sans Pro" panose="020B0504030504040204" pitchFamily="34" charset="0"/>
              </a:rPr>
              <a:t>СТРАХОВАНИЕ АКТИВНОГО ОТДЫХА И СПОРТА</a:t>
            </a:r>
            <a:endParaRPr lang="ru-RU" dirty="0">
              <a:solidFill>
                <a:srgbClr val="78A7CD"/>
              </a:solidFill>
              <a:latin typeface="Neo Sans Pro" panose="020B0504030504040204" pitchFamily="34" charset="0"/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899592" y="555527"/>
            <a:ext cx="2160240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dirty="0">
                <a:solidFill>
                  <a:srgbClr val="003C78"/>
                </a:solidFill>
                <a:latin typeface="Neo Sans Pro" panose="020B0504030504040204" pitchFamily="34" charset="0"/>
              </a:rPr>
              <a:t>Активный отдых</a:t>
            </a:r>
          </a:p>
          <a:p>
            <a:pPr algn="ctr"/>
            <a:r>
              <a:rPr lang="ru-RU" sz="1000" dirty="0">
                <a:solidFill>
                  <a:srgbClr val="003C78"/>
                </a:solidFill>
                <a:latin typeface="Neo Sans Pro Light" panose="020B0304030504040204" pitchFamily="34" charset="0"/>
              </a:rPr>
              <a:t>Во всех программах, </a:t>
            </a:r>
            <a:r>
              <a:rPr lang="ru-RU" sz="1000" dirty="0">
                <a:solidFill>
                  <a:srgbClr val="003C78"/>
                </a:solidFill>
                <a:latin typeface="Neo Sans Pro" panose="020B0504030504040204" pitchFamily="34" charset="0"/>
              </a:rPr>
              <a:t>без повышающих коэффициентов!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3948316" y="555526"/>
            <a:ext cx="2160240" cy="78483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dirty="0">
                <a:solidFill>
                  <a:srgbClr val="003C78"/>
                </a:solidFill>
                <a:latin typeface="Neo Sans Pro" panose="020B0504030504040204" pitchFamily="34" charset="0"/>
              </a:rPr>
              <a:t>Спорт</a:t>
            </a:r>
          </a:p>
          <a:p>
            <a:pPr algn="ctr"/>
            <a:r>
              <a:rPr lang="ru-RU" sz="1000" dirty="0">
                <a:solidFill>
                  <a:srgbClr val="003C78"/>
                </a:solidFill>
                <a:latin typeface="Neo Sans Pro Light" panose="020B0304030504040204" pitchFamily="34" charset="0"/>
              </a:rPr>
              <a:t>Применяется </a:t>
            </a:r>
            <a:r>
              <a:rPr lang="ru-RU" sz="1000" dirty="0">
                <a:solidFill>
                  <a:srgbClr val="003C78"/>
                </a:solidFill>
                <a:latin typeface="Neo Sans Pro" panose="020B0504030504040204" pitchFamily="34" charset="0"/>
              </a:rPr>
              <a:t>повышающий </a:t>
            </a:r>
            <a:r>
              <a:rPr lang="ru-RU" sz="1000" b="1" dirty="0">
                <a:solidFill>
                  <a:srgbClr val="003C78"/>
                </a:solidFill>
                <a:latin typeface="Neo Sans Pro" panose="020B0504030504040204" pitchFamily="34" charset="0"/>
              </a:rPr>
              <a:t>коэффициент </a:t>
            </a:r>
            <a:r>
              <a:rPr lang="en-US" sz="1000" b="1" dirty="0">
                <a:solidFill>
                  <a:srgbClr val="003C78"/>
                </a:solidFill>
                <a:latin typeface="Neo Sans Pro" panose="020B0504030504040204" pitchFamily="34" charset="0"/>
              </a:rPr>
              <a:t>x</a:t>
            </a:r>
            <a:r>
              <a:rPr lang="ru-RU" sz="1000" b="1" dirty="0">
                <a:solidFill>
                  <a:srgbClr val="003C78"/>
                </a:solidFill>
                <a:latin typeface="Neo Sans Pro" panose="020B0504030504040204" pitchFamily="34" charset="0"/>
              </a:rPr>
              <a:t> </a:t>
            </a:r>
            <a:r>
              <a:rPr lang="en-US" sz="1000" b="1" dirty="0">
                <a:solidFill>
                  <a:srgbClr val="003C78"/>
                </a:solidFill>
                <a:latin typeface="Neo Sans Pro" panose="020B0504030504040204" pitchFamily="34" charset="0"/>
              </a:rPr>
              <a:t>2,0</a:t>
            </a:r>
            <a:endParaRPr lang="ru-RU" sz="1000" b="1" dirty="0">
              <a:solidFill>
                <a:srgbClr val="003C78"/>
              </a:solidFill>
              <a:latin typeface="Neo Sans Pro" panose="020B0504030504040204" pitchFamily="34" charset="0"/>
            </a:endParaRPr>
          </a:p>
          <a:p>
            <a:pPr algn="ctr"/>
            <a:endParaRPr lang="ru-RU" sz="1200" dirty="0">
              <a:solidFill>
                <a:srgbClr val="003C78"/>
              </a:solidFill>
              <a:latin typeface="Neo Sans Pro" panose="020B050403050404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6456567" y="2831654"/>
            <a:ext cx="2535629" cy="1540296"/>
          </a:xfrm>
          <a:prstGeom prst="roundRect">
            <a:avLst>
              <a:gd name="adj" fmla="val 37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90484">
              <a:lnSpc>
                <a:spcPct val="150000"/>
              </a:lnSpc>
              <a:tabLst>
                <a:tab pos="90484" algn="l"/>
              </a:tabLst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Neo Sans Pro Light" panose="020B0304030504040204" pitchFamily="34" charset="0"/>
              </a:rPr>
              <a:t>Занятие неопасными видами спорта (включая дайвинг на глубине до 40 м, рафтинг, серфинг, виндсерфинг), катание на горных лыжах и сноуборде в качестве любителя или профессионала и занятия иными опасными видами спорта (</a:t>
            </a:r>
            <a:r>
              <a:rPr lang="ru-RU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o Sans Pro Light" panose="020B0304030504040204" pitchFamily="34" charset="0"/>
              </a:rPr>
              <a:t>мото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Neo Sans Pro Light" panose="020B0304030504040204" pitchFamily="34" charset="0"/>
              </a:rPr>
              <a:t>-, автогонки, альпинизм, скалолазание) — 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anose="020B0504030504040204" pitchFamily="34" charset="0"/>
              </a:rPr>
              <a:t>тариф увеличивается в 2 раза — обозначается в полисе как 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Neo Sans Pro Medium" panose="020B0704030504040204" pitchFamily="34" charset="0"/>
              </a:rPr>
              <a:t>«RISKFUL SPORT»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10D3-AB25-41B6-856B-3BA04CCE47FE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9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631" y="1162923"/>
            <a:ext cx="2539564" cy="1454422"/>
          </a:xfrm>
          <a:prstGeom prst="roundRect">
            <a:avLst>
              <a:gd name="adj" fmla="val 3045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2990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6" y="2248586"/>
            <a:ext cx="7704856" cy="58477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85717" algn="ctr">
              <a:defRPr/>
            </a:pPr>
            <a:r>
              <a:rPr lang="ru-RU" sz="3200" dirty="0">
                <a:solidFill>
                  <a:prstClr val="white"/>
                </a:solidFill>
                <a:latin typeface="Neo Sans Pro" panose="020B0504030504040204" pitchFamily="34" charset="0"/>
              </a:rPr>
              <a:t>ОТМЕНА ПОЕЗДКИ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26188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085" y="111094"/>
            <a:ext cx="4582073" cy="66941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2400" dirty="0">
                <a:solidFill>
                  <a:srgbClr val="003C78"/>
                </a:solidFill>
                <a:latin typeface="Neo Sans Pro" panose="020B0504030504040204" pitchFamily="34" charset="0"/>
              </a:rPr>
              <a:t>Отмена поездки Плюс</a:t>
            </a:r>
          </a:p>
          <a:p>
            <a:pPr defTabSz="685749"/>
            <a:r>
              <a:rPr lang="ru-RU" sz="1500" dirty="0">
                <a:solidFill>
                  <a:srgbClr val="78A7CD"/>
                </a:solidFill>
                <a:latin typeface="Neo Sans Pro" panose="020B0504030504040204" pitchFamily="34" charset="0"/>
              </a:rPr>
              <a:t>Поможет, если путешествие придется отменить</a:t>
            </a:r>
            <a:endParaRPr lang="en-US" sz="1500" dirty="0">
              <a:solidFill>
                <a:srgbClr val="78A7CD"/>
              </a:solidFill>
              <a:latin typeface="Neo Sans Pro" panose="020B0504030504040204" pitchFamily="34" charset="0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1149472" y="1527569"/>
            <a:ext cx="2738438" cy="392415"/>
          </a:xfrm>
          <a:prstGeom prst="rect">
            <a:avLst/>
          </a:prstGeom>
        </p:spPr>
        <p:txBody>
          <a:bodyPr lIns="68576" tIns="34289" rIns="68576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749">
              <a:defRPr/>
            </a:pPr>
            <a:r>
              <a:rPr lang="ru-RU" sz="1200" dirty="0">
                <a:solidFill>
                  <a:srgbClr val="003C78"/>
                </a:solidFill>
                <a:latin typeface="Neo Sans Pro" panose="020B0504030504040204" pitchFamily="34" charset="0"/>
              </a:rPr>
              <a:t>Амбулаторное лечение</a:t>
            </a:r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Neo Sans Pro" panose="020B0504030504040204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E7E6E6">
                    <a:lumMod val="50000"/>
                  </a:srgbClr>
                </a:solidFill>
                <a:latin typeface="Neo Sans Pro" panose="020B0504030504040204" pitchFamily="34" charset="0"/>
                <a:cs typeface="Arial" pitchFamily="34" charset="0"/>
              </a:rPr>
            </a:br>
            <a:r>
              <a:rPr lang="ru-RU" sz="900" dirty="0">
                <a:solidFill>
                  <a:prstClr val="black">
                    <a:lumMod val="95000"/>
                    <a:lumOff val="5000"/>
                  </a:prstClr>
                </a:solidFill>
                <a:latin typeface="Neo Sans Pro Light" panose="020B0304030504040204" pitchFamily="34" charset="0"/>
                <a:cs typeface="Arial" pitchFamily="34" charset="0"/>
              </a:rPr>
              <a:t>В том числе больничный лист</a:t>
            </a:r>
            <a:endParaRPr lang="ru-RU" sz="1200" dirty="0">
              <a:solidFill>
                <a:prstClr val="black">
                  <a:lumMod val="95000"/>
                  <a:lumOff val="5000"/>
                </a:prstClr>
              </a:solidFill>
              <a:latin typeface="Neo Sans Pro Light" panose="020B0304030504040204" pitchFamily="34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1149474" y="2485383"/>
            <a:ext cx="2874169" cy="438581"/>
          </a:xfrm>
          <a:prstGeom prst="rect">
            <a:avLst/>
          </a:prstGeom>
        </p:spPr>
        <p:txBody>
          <a:bodyPr lIns="68576" tIns="34289" rIns="68576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749">
              <a:defRPr/>
            </a:pPr>
            <a:r>
              <a:rPr lang="ru-RU" sz="1200" dirty="0">
                <a:solidFill>
                  <a:srgbClr val="003C78"/>
                </a:solidFill>
                <a:latin typeface="Neo Sans Pro" panose="020B0504030504040204" pitchFamily="34" charset="0"/>
              </a:rPr>
              <a:t>Распространяется на компаньона </a:t>
            </a:r>
            <a:br>
              <a:rPr lang="ru-RU" sz="1200" dirty="0">
                <a:solidFill>
                  <a:srgbClr val="003C78"/>
                </a:solidFill>
                <a:latin typeface="Neo Sans Pro" panose="020B0504030504040204" pitchFamily="34" charset="0"/>
              </a:rPr>
            </a:br>
            <a:r>
              <a:rPr lang="ru-RU" sz="1200" dirty="0">
                <a:solidFill>
                  <a:srgbClr val="003C78"/>
                </a:solidFill>
                <a:latin typeface="Neo Sans Pro" panose="020B0504030504040204" pitchFamily="34" charset="0"/>
              </a:rPr>
              <a:t>по поездке</a:t>
            </a:r>
            <a:endParaRPr lang="ru-RU" sz="1200" dirty="0">
              <a:solidFill>
                <a:srgbClr val="003C78"/>
              </a:solidFill>
              <a:latin typeface="Neo Sans Pro" panose="020B0504030504040204" pitchFamily="34" charset="0"/>
              <a:cs typeface="Arial" pitchFamily="34" charset="0"/>
            </a:endParaRPr>
          </a:p>
        </p:txBody>
      </p:sp>
      <p:pic>
        <p:nvPicPr>
          <p:cNvPr id="8" name="Picture 2" descr="W:\Sales\Presentation\_ICONS\icons\cou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16" y="1481284"/>
            <a:ext cx="482252" cy="4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W:\Sales\Presentation\_ICONS\icons\friends-tal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96" y="2461003"/>
            <a:ext cx="462962" cy="4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/>
        </p:nvSpPr>
        <p:spPr>
          <a:xfrm>
            <a:off x="1149472" y="3459368"/>
            <a:ext cx="2738438" cy="530915"/>
          </a:xfrm>
          <a:prstGeom prst="rect">
            <a:avLst/>
          </a:prstGeom>
        </p:spPr>
        <p:txBody>
          <a:bodyPr lIns="68576" tIns="34289" rIns="68576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685749">
              <a:defRPr/>
            </a:pPr>
            <a:r>
              <a:rPr lang="ru-RU" sz="1200" dirty="0">
                <a:solidFill>
                  <a:srgbClr val="003C78"/>
                </a:solidFill>
                <a:latin typeface="Neo Sans Pro" panose="020B0504030504040204" pitchFamily="34" charset="0"/>
              </a:rPr>
              <a:t>Без франшизы</a:t>
            </a:r>
            <a:r>
              <a:rPr lang="ru-RU" sz="800" dirty="0">
                <a:solidFill>
                  <a:srgbClr val="E7E6E6">
                    <a:lumMod val="50000"/>
                  </a:srgbClr>
                </a:solidFill>
                <a:latin typeface="Neo Sans Pro" panose="020B0504030504040204" pitchFamily="34" charset="0"/>
              </a:rPr>
              <a:t/>
            </a:r>
            <a:br>
              <a:rPr lang="ru-RU" sz="800" dirty="0">
                <a:solidFill>
                  <a:srgbClr val="E7E6E6">
                    <a:lumMod val="50000"/>
                  </a:srgbClr>
                </a:solidFill>
                <a:latin typeface="Neo Sans Pro" panose="020B0504030504040204" pitchFamily="34" charset="0"/>
              </a:rPr>
            </a:br>
            <a:r>
              <a:rPr lang="ru-RU" sz="900" dirty="0">
                <a:solidFill>
                  <a:prstClr val="black">
                    <a:lumMod val="95000"/>
                    <a:lumOff val="5000"/>
                  </a:prstClr>
                </a:solidFill>
                <a:latin typeface="Neo Sans Pro Light" panose="020B0304030504040204" pitchFamily="34" charset="0"/>
                <a:cs typeface="Arial" pitchFamily="34" charset="0"/>
              </a:rPr>
              <a:t>Возмещаем фактически понесенные расходы </a:t>
            </a:r>
            <a:br>
              <a:rPr lang="ru-RU" sz="900" dirty="0">
                <a:solidFill>
                  <a:prstClr val="black">
                    <a:lumMod val="95000"/>
                    <a:lumOff val="5000"/>
                  </a:prstClr>
                </a:solidFill>
                <a:latin typeface="Neo Sans Pro Light" panose="020B0304030504040204" pitchFamily="34" charset="0"/>
                <a:cs typeface="Arial" pitchFamily="34" charset="0"/>
              </a:rPr>
            </a:br>
            <a:r>
              <a:rPr lang="ru-RU" sz="900" dirty="0">
                <a:solidFill>
                  <a:prstClr val="black">
                    <a:lumMod val="95000"/>
                    <a:lumOff val="5000"/>
                  </a:prstClr>
                </a:solidFill>
                <a:latin typeface="Neo Sans Pro Light" panose="020B0304030504040204" pitchFamily="34" charset="0"/>
                <a:cs typeface="Arial" pitchFamily="34" charset="0"/>
              </a:rPr>
              <a:t>в пределах страховой суммы</a:t>
            </a:r>
          </a:p>
        </p:txBody>
      </p:sp>
      <p:pic>
        <p:nvPicPr>
          <p:cNvPr id="12" name="Picture 2" descr="C:\Users\andreym\Desktop\calculator-with-math-symbo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96" y="3494836"/>
            <a:ext cx="462962" cy="46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7"/>
          <p:cNvSpPr/>
          <p:nvPr/>
        </p:nvSpPr>
        <p:spPr>
          <a:xfrm>
            <a:off x="480922" y="895865"/>
            <a:ext cx="3796652" cy="346249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685749"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" panose="020B0504030504040204" pitchFamily="34" charset="0"/>
              </a:rPr>
              <a:t>Основные преимущества: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955586"/>
              </p:ext>
            </p:extLst>
          </p:nvPr>
        </p:nvGraphicFramePr>
        <p:xfrm>
          <a:off x="214315" y="4285678"/>
          <a:ext cx="8719604" cy="70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eo Sans Pro Light" panose="020B0304030504040204" pitchFamily="34" charset="0"/>
                        </a:rPr>
                        <a:t>Страховать необходимо 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eo Sans Pro" panose="020B0504030504040204" pitchFamily="34" charset="0"/>
                        </a:rPr>
                        <a:t>всех участников поездки.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eo Sans Pro Light" panose="020B0304030504040204" pitchFamily="34" charset="0"/>
                        </a:rPr>
                        <a:t> Страховым полисом может воспользоваться только тот, кто застрахован.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BE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005021" y="860748"/>
            <a:ext cx="625613" cy="1713994"/>
          </a:xfrm>
          <a:prstGeom prst="rect">
            <a:avLst/>
          </a:prstGeom>
          <a:solidFill>
            <a:srgbClr val="78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65806" y="1139694"/>
            <a:ext cx="622773" cy="1435049"/>
          </a:xfrm>
          <a:prstGeom prst="rect">
            <a:avLst/>
          </a:prstGeom>
          <a:solidFill>
            <a:srgbClr val="0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23533" y="1701485"/>
            <a:ext cx="622773" cy="873255"/>
          </a:xfrm>
          <a:prstGeom prst="rect">
            <a:avLst/>
          </a:prstGeom>
          <a:solidFill>
            <a:srgbClr val="BE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5635" y="2175565"/>
            <a:ext cx="304381" cy="304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625" y="2254300"/>
            <a:ext cx="412386" cy="213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447" y="2173922"/>
            <a:ext cx="398316" cy="3286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0624" y="2621083"/>
            <a:ext cx="928588" cy="20774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/>
                </a:solidFill>
                <a:latin typeface="Neo Sans Pro Light" panose="020B0304030504040204" pitchFamily="34" charset="0"/>
              </a:rPr>
              <a:t>Визовые риски</a:t>
            </a:r>
            <a:endParaRPr lang="en-US" sz="900" dirty="0">
              <a:solidFill>
                <a:prstClr val="black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7569" y="2618092"/>
            <a:ext cx="1033352" cy="34624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/>
                </a:solidFill>
                <a:latin typeface="Neo Sans Pro" panose="020B0504030504040204" pitchFamily="34" charset="0"/>
              </a:rPr>
              <a:t>Амбулаторное лечение</a:t>
            </a:r>
            <a:endParaRPr lang="en-US" sz="900" dirty="0">
              <a:solidFill>
                <a:prstClr val="black"/>
              </a:solidFill>
              <a:latin typeface="Neo Sans Pro" panose="020B05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7849" y="2621082"/>
            <a:ext cx="1137938" cy="34624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/>
                </a:solidFill>
                <a:latin typeface="Neo Sans Pro Light" panose="020B0304030504040204" pitchFamily="34" charset="0"/>
              </a:rPr>
              <a:t>Экстренная</a:t>
            </a:r>
          </a:p>
          <a:p>
            <a:pPr algn="ctr" defTabSz="685749"/>
            <a:r>
              <a:rPr lang="ru-RU" sz="900" dirty="0">
                <a:solidFill>
                  <a:prstClr val="black"/>
                </a:solidFill>
                <a:latin typeface="Neo Sans Pro Light" panose="020B0304030504040204" pitchFamily="34" charset="0"/>
              </a:rPr>
              <a:t>госпитализация</a:t>
            </a:r>
            <a:endParaRPr lang="en-US" sz="900" dirty="0">
              <a:solidFill>
                <a:prstClr val="black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3328" y="1824718"/>
            <a:ext cx="703189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Neo Sans Pro" panose="020B0504030504040204" pitchFamily="34" charset="0"/>
              </a:rPr>
              <a:t>18</a:t>
            </a:r>
            <a:r>
              <a:rPr lang="en-US" sz="1200" dirty="0">
                <a:solidFill>
                  <a:prstClr val="white"/>
                </a:solidFill>
                <a:latin typeface="Neo Sans Pro" panose="020B0504030504040204" pitchFamily="34" charset="0"/>
              </a:rPr>
              <a:t>%</a:t>
            </a:r>
            <a:endParaRPr lang="en-US" sz="14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5228" y="1204289"/>
            <a:ext cx="703189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Neo Sans Pro" panose="020B0504030504040204" pitchFamily="34" charset="0"/>
              </a:rPr>
              <a:t>32</a:t>
            </a:r>
            <a:r>
              <a:rPr lang="en-US" sz="1200" dirty="0">
                <a:solidFill>
                  <a:prstClr val="white"/>
                </a:solidFill>
                <a:latin typeface="Neo Sans Pro" panose="020B0504030504040204" pitchFamily="34" charset="0"/>
              </a:rPr>
              <a:t>%</a:t>
            </a:r>
            <a:endParaRPr lang="en-US" sz="14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82655" y="952208"/>
            <a:ext cx="703189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Neo Sans Pro" panose="020B0504030504040204" pitchFamily="34" charset="0"/>
              </a:rPr>
              <a:t>4</a:t>
            </a:r>
            <a:r>
              <a:rPr lang="ru-RU" sz="1400" dirty="0">
                <a:solidFill>
                  <a:prstClr val="white"/>
                </a:solidFill>
                <a:latin typeface="Neo Sans Pro" panose="020B0504030504040204" pitchFamily="34" charset="0"/>
              </a:rPr>
              <a:t>3</a:t>
            </a:r>
            <a:r>
              <a:rPr lang="en-US" sz="1200" dirty="0">
                <a:solidFill>
                  <a:prstClr val="white"/>
                </a:solidFill>
                <a:latin typeface="Neo Sans Pro" panose="020B0504030504040204" pitchFamily="34" charset="0"/>
              </a:rPr>
              <a:t>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0481" y="500324"/>
            <a:ext cx="2236046" cy="50013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 Light" panose="020B0403030403020204" pitchFamily="34" charset="0"/>
                <a:cs typeface="Arial" charset="0"/>
              </a:rPr>
              <a:t>В каких случаях отказываются от поездки?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Myriad Pro Light" panose="020B0403030403020204" pitchFamily="34" charset="0"/>
              <a:cs typeface="Arial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828141" y="2577729"/>
            <a:ext cx="409872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8"/>
          <p:cNvSpPr/>
          <p:nvPr/>
        </p:nvSpPr>
        <p:spPr bwMode="auto">
          <a:xfrm rot="21447495">
            <a:off x="3997215" y="4175379"/>
            <a:ext cx="1107707" cy="232871"/>
          </a:xfrm>
          <a:prstGeom prst="roundRect">
            <a:avLst/>
          </a:prstGeom>
          <a:solidFill>
            <a:srgbClr val="003C78"/>
          </a:solidFill>
          <a:ln w="41275" cmpd="dbl">
            <a:solidFill>
              <a:schemeClr val="bg1"/>
            </a:solidFill>
          </a:ln>
          <a:effectLst/>
          <a:extLst/>
        </p:spPr>
        <p:txBody>
          <a:bodyPr lIns="68573" tIns="34289" rIns="68573" bIns="34289" anchor="ctr"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prstClr val="white"/>
                </a:solidFill>
                <a:latin typeface="Neo Sans Pro" panose="020B0504030504040204" pitchFamily="34" charset="0"/>
              </a:rPr>
              <a:t>ВАЖНО!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35381" y="3103386"/>
            <a:ext cx="4098539" cy="893032"/>
          </a:xfrm>
          <a:prstGeom prst="rect">
            <a:avLst/>
          </a:prstGeom>
          <a:solidFill>
            <a:srgbClr val="FFF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marL="171438" defTabSz="685749">
              <a:lnSpc>
                <a:spcPts val="1875"/>
              </a:lnSpc>
              <a:tabLst>
                <a:tab pos="214298" algn="l"/>
              </a:tabLst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  <a:cs typeface="Arial" charset="0"/>
              </a:rPr>
              <a:t>Простое ОРВИ может также стать причиной отмены поездки. Программа «Отмена поездки Плюс» 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" panose="020B0504030504040204" pitchFamily="34" charset="0"/>
                <a:cs typeface="Arial" charset="0"/>
              </a:rPr>
              <a:t>поможет вернуть потраченные на тур деньги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  <a:cs typeface="Arial" charset="0"/>
              </a:rPr>
              <a:t>.</a:t>
            </a:r>
            <a:endParaRPr lang="en-US" sz="1100" dirty="0">
              <a:solidFill>
                <a:prstClr val="black">
                  <a:lumMod val="85000"/>
                  <a:lumOff val="15000"/>
                </a:prstClr>
              </a:solidFill>
              <a:latin typeface="Neo Sans Pro Light" panose="020B0304030504040204" pitchFamily="34" charset="0"/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4417320" y="3521448"/>
            <a:ext cx="886894" cy="507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8" name="Дуга 47"/>
          <p:cNvSpPr/>
          <p:nvPr/>
        </p:nvSpPr>
        <p:spPr>
          <a:xfrm rot="5960506">
            <a:off x="7983573" y="2685635"/>
            <a:ext cx="1161254" cy="457148"/>
          </a:xfrm>
          <a:prstGeom prst="arc">
            <a:avLst>
              <a:gd name="adj1" fmla="val 11347644"/>
              <a:gd name="adj2" fmla="val 19492760"/>
            </a:avLst>
          </a:prstGeom>
          <a:ln>
            <a:solidFill>
              <a:schemeClr val="tx1"/>
            </a:solidFill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67640" y="1919986"/>
            <a:ext cx="622773" cy="654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6783" y="1944945"/>
            <a:ext cx="703189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1400" dirty="0">
                <a:solidFill>
                  <a:prstClr val="white"/>
                </a:solidFill>
                <a:latin typeface="Neo Sans Pro" panose="020B0504030504040204" pitchFamily="34" charset="0"/>
              </a:rPr>
              <a:t>7</a:t>
            </a:r>
            <a:r>
              <a:rPr lang="en-US" sz="1200" dirty="0">
                <a:solidFill>
                  <a:prstClr val="white"/>
                </a:solidFill>
                <a:latin typeface="Neo Sans Pro" panose="020B0504030504040204" pitchFamily="34" charset="0"/>
              </a:rPr>
              <a:t>%</a:t>
            </a:r>
            <a:endParaRPr lang="en-US" sz="14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381079" y="2376562"/>
            <a:ext cx="196840" cy="51170"/>
            <a:chOff x="7196939" y="3217898"/>
            <a:chExt cx="396247" cy="103008"/>
          </a:xfrm>
        </p:grpSpPr>
        <p:sp>
          <p:nvSpPr>
            <p:cNvPr id="6" name="Овал 5"/>
            <p:cNvSpPr/>
            <p:nvPr/>
          </p:nvSpPr>
          <p:spPr>
            <a:xfrm>
              <a:off x="7196939" y="3217898"/>
              <a:ext cx="103008" cy="10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7345242" y="3217898"/>
              <a:ext cx="103008" cy="10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7490178" y="3217898"/>
              <a:ext cx="103008" cy="10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19249" y="2621083"/>
            <a:ext cx="928588" cy="20774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/>
                </a:solidFill>
                <a:latin typeface="Neo Sans Pro Light" panose="020B0304030504040204" pitchFamily="34" charset="0"/>
              </a:rPr>
              <a:t>Иное</a:t>
            </a:r>
            <a:endParaRPr lang="en-US" sz="900" dirty="0">
              <a:solidFill>
                <a:prstClr val="black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23535" y="1670539"/>
            <a:ext cx="622772" cy="3428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67640" y="1884982"/>
            <a:ext cx="621613" cy="3500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65808" y="1105167"/>
            <a:ext cx="622772" cy="3428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005020" y="826459"/>
            <a:ext cx="625613" cy="3428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635" y="232285"/>
            <a:ext cx="1144655" cy="4026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786" y="1320480"/>
            <a:ext cx="1161454" cy="116145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06603" y="1699534"/>
            <a:ext cx="936245" cy="438581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685749"/>
            <a:r>
              <a:rPr lang="ru-RU" sz="2400" dirty="0">
                <a:solidFill>
                  <a:prstClr val="black"/>
                </a:solidFill>
                <a:latin typeface="Neo Sans Pro" panose="020B0504030504040204" pitchFamily="34" charset="0"/>
              </a:rPr>
              <a:t>ХИТ!</a:t>
            </a:r>
            <a:endParaRPr lang="en-US" sz="2400" dirty="0">
              <a:solidFill>
                <a:prstClr val="black"/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915788"/>
              </p:ext>
            </p:extLst>
          </p:nvPr>
        </p:nvGraphicFramePr>
        <p:xfrm>
          <a:off x="2051720" y="627539"/>
          <a:ext cx="7164288" cy="4437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4288">
                  <a:extLst>
                    <a:ext uri="{9D8B030D-6E8A-4147-A177-3AD203B41FA5}">
                      <a16:colId xmlns:a16="http://schemas.microsoft.com/office/drawing/2014/main" xmlns="" val="15415847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C78"/>
                          </a:solidFill>
                          <a:latin typeface="Neo Sans Pro" panose="020B0504030504040204" pitchFamily="34" charset="0"/>
                        </a:rPr>
                        <a:t>По медицинским рискам: </a:t>
                      </a:r>
                      <a:endParaRPr lang="ru-RU" sz="1800" dirty="0" smtClean="0">
                        <a:solidFill>
                          <a:srgbClr val="003C78"/>
                        </a:solidFill>
                        <a:latin typeface="Neo Sans Pro" panose="020B0504030504040204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5596164"/>
                  </a:ext>
                </a:extLst>
              </a:tr>
              <a:tr h="2178852">
                <a:tc>
                  <a:txBody>
                    <a:bodyPr/>
                    <a:lstStyle/>
                    <a:p>
                      <a:pPr marL="346075" lvl="1" indent="-173038" algn="just" defTabSz="914355" rtl="0" eaLnBrk="1" latinLnBrk="0" hangingPunct="1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Плановое лечение</a:t>
                      </a:r>
                    </a:p>
                    <a:p>
                      <a:pPr marL="346075" lvl="1" indent="-173038" algn="just" defTabSz="914355" rtl="0" eaLnBrk="1" latinLnBrk="0" hangingPunct="1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Противоправные действия</a:t>
                      </a:r>
                    </a:p>
                    <a:p>
                      <a:pPr marL="346075" lvl="1" indent="-173038" algn="just" defTabSz="914355" rtl="0" eaLnBrk="1" latinLnBrk="0" hangingPunct="1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Психические заболевания/расстройства, самоубийство</a:t>
                      </a:r>
                    </a:p>
                    <a:p>
                      <a:pPr marL="346075" lvl="1" indent="-173038" algn="just" defTabSz="914355" rtl="0" eaLnBrk="1" latinLnBrk="0" hangingPunct="1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Травмы и заболевания, полученные в результате алкогольного опьянения</a:t>
                      </a:r>
                    </a:p>
                    <a:p>
                      <a:pPr marL="346075" lvl="1" indent="-173038" algn="just" defTabSz="914355" rtl="0" eaLnBrk="1" latinLnBrk="0" hangingPunct="1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Онкологические заболевания (лимит)</a:t>
                      </a:r>
                    </a:p>
                    <a:p>
                      <a:pPr marL="346075" lvl="1" indent="-173038" algn="just" defTabSz="914355" rtl="0" eaLnBrk="1" latinLnBrk="0" hangingPunct="1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Высокотехнологические операции на сердце (шунтирование, </a:t>
                      </a:r>
                      <a:r>
                        <a:rPr lang="ru-RU" altLang="ru-RU" sz="12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ангиопластика</a:t>
                      </a: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2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и.т.д</a:t>
                      </a: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46075" lvl="1" indent="-173038" algn="just" defTabSz="914355" rtl="0" eaLnBrk="1" latinLnBrk="0" hangingPunct="1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Спортивные травмы в случаях, если данные риск не был застрахован</a:t>
                      </a:r>
                      <a:endParaRPr lang="en-US" altLang="ru-RU" sz="12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0925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C78"/>
                          </a:solidFill>
                          <a:latin typeface="Neo Sans Pro" panose="020B0504030504040204" pitchFamily="34" charset="0"/>
                        </a:rPr>
                        <a:t>По рискам «Страхования от невыезда»: </a:t>
                      </a:r>
                      <a:endParaRPr lang="ru-RU" sz="1800" dirty="0" smtClean="0">
                        <a:solidFill>
                          <a:srgbClr val="003C78"/>
                        </a:solidFill>
                        <a:latin typeface="Neo Sans Pro" panose="020B0504030504040204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7249778"/>
                  </a:ext>
                </a:extLst>
              </a:tr>
              <a:tr h="1527463">
                <a:tc>
                  <a:txBody>
                    <a:bodyPr/>
                    <a:lstStyle/>
                    <a:p>
                      <a:pPr marL="346075" lvl="1" indent="-173038" algn="just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</a:rPr>
                        <a:t>Плановое</a:t>
                      </a:r>
                      <a:r>
                        <a:rPr lang="ru-RU" alt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</a:rPr>
                        <a:t> лечение</a:t>
                      </a:r>
                      <a:endParaRPr lang="en-US" alt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eo Sans Pro Light" panose="020B0304030504040204" pitchFamily="34" charset="0"/>
                      </a:endParaRPr>
                    </a:p>
                    <a:p>
                      <a:pPr marL="346075" lvl="1" indent="-173038" algn="just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</a:rPr>
                        <a:t>Противоправные действия</a:t>
                      </a:r>
                    </a:p>
                    <a:p>
                      <a:pPr marL="346075" lvl="1" indent="-173038" algn="just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</a:rPr>
                        <a:t>Психические заболевания/расстройства, самоубийство</a:t>
                      </a:r>
                    </a:p>
                    <a:p>
                      <a:pPr marL="346075" lvl="1" indent="-173038" algn="just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</a:rPr>
                        <a:t>Травмы и заболевания, полученные в результате алкогольного опьянения</a:t>
                      </a:r>
                    </a:p>
                    <a:p>
                      <a:pPr marL="346075" lvl="1" indent="-173038" algn="just">
                        <a:lnSpc>
                          <a:spcPct val="150000"/>
                        </a:lnSpc>
                        <a:buClr>
                          <a:srgbClr val="BEB400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o Sans Pro Light" panose="020B0304030504040204" pitchFamily="34" charset="0"/>
                        </a:rPr>
                        <a:t>Онкологические заболевания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149138"/>
                  </a:ext>
                </a:extLst>
              </a:tr>
            </a:tbl>
          </a:graphicData>
        </a:graphic>
      </p:graphicFrame>
      <p:pic>
        <p:nvPicPr>
          <p:cNvPr id="10" name="Picture 13" descr="W:\Sales\Presentation\_ICONS\icons\can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703"/>
            <a:ext cx="10287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0" y="123483"/>
            <a:ext cx="9144000" cy="40010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ru-RU" sz="2000" dirty="0">
                <a:solidFill>
                  <a:srgbClr val="78A7CD"/>
                </a:solidFill>
                <a:latin typeface="Neo Sans Pro" panose="020B0504030504040204" pitchFamily="34" charset="0"/>
              </a:rPr>
              <a:t>Не страховые случаи</a:t>
            </a:r>
          </a:p>
        </p:txBody>
      </p:sp>
    </p:spTree>
    <p:extLst>
      <p:ext uri="{BB962C8B-B14F-4D97-AF65-F5344CB8AC3E}">
        <p14:creationId xmlns:p14="http://schemas.microsoft.com/office/powerpoint/2010/main" xmlns="" val="29902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B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8" y="2248586"/>
            <a:ext cx="5814392" cy="58477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85717">
              <a:defRPr/>
            </a:pPr>
            <a:r>
              <a:rPr lang="ru-RU" sz="3200" dirty="0">
                <a:solidFill>
                  <a:schemeClr val="bg1"/>
                </a:solidFill>
                <a:latin typeface="Neo Sans Pro" panose="020B0504030504040204" pitchFamily="34" charset="0"/>
              </a:rPr>
              <a:t>БЛАГОДАРИМ ЗА ВНИМАНИЕ </a:t>
            </a:r>
            <a:endParaRPr lang="en-US" sz="3200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4486353"/>
            <a:ext cx="5004048" cy="4616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Neo Sans Pro" panose="020B0504030504040204" pitchFamily="34" charset="0"/>
              </a:rPr>
              <a:t>АО «ЕРВ Туристическое Страхование» </a:t>
            </a:r>
            <a:br>
              <a:rPr lang="ru-RU" sz="1200" dirty="0">
                <a:solidFill>
                  <a:schemeClr val="bg1"/>
                </a:solidFill>
                <a:latin typeface="Neo Sans Pro" panose="020B05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Neo Sans Pro Light" panose="020B0304030504040204" pitchFamily="34" charset="0"/>
              </a:rPr>
              <a:t>Лицензия ЦБ РФ СЛ № 4009, СИ № 4009 e-</a:t>
            </a:r>
            <a:r>
              <a:rPr lang="ru-RU" sz="1200" dirty="0" err="1">
                <a:solidFill>
                  <a:schemeClr val="bg1"/>
                </a:solidFill>
                <a:latin typeface="Neo Sans Pro Light" panose="020B030403050404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Neo Sans Pro Light" panose="020B0304030504040204" pitchFamily="34" charset="0"/>
              </a:rPr>
              <a:t>: info@erv.ru www.ERV.ru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6096" y="4227936"/>
            <a:ext cx="3600400" cy="78482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Neo Sans Pro Light" panose="020B0304030504040204" pitchFamily="34" charset="0"/>
              </a:rPr>
              <a:t>+7(495) </a:t>
            </a:r>
            <a:r>
              <a:rPr lang="ru-RU" dirty="0" smtClean="0">
                <a:solidFill>
                  <a:schemeClr val="bg1"/>
                </a:solidFill>
                <a:latin typeface="Neo Sans Pro Light" panose="020B0304030504040204" pitchFamily="34" charset="0"/>
              </a:rPr>
              <a:t>626-5800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Neo Sans Pro Light" panose="020B0304030504040204" pitchFamily="34" charset="0"/>
              </a:rPr>
              <a:t> </a:t>
            </a:r>
            <a:br>
              <a:rPr lang="ru-RU" sz="1100" dirty="0">
                <a:solidFill>
                  <a:schemeClr val="bg1"/>
                </a:solidFill>
                <a:latin typeface="Neo Sans Pro Light" panose="020B030403050404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Neo Sans Pro Light" panose="020B0304030504040204" pitchFamily="34" charset="0"/>
              </a:rPr>
              <a:t>Для регионов России:   </a:t>
            </a:r>
            <a:r>
              <a:rPr lang="ru-RU" sz="1600" dirty="0">
                <a:solidFill>
                  <a:schemeClr val="bg1"/>
                </a:solidFill>
                <a:latin typeface="Neo Sans Pro Light" panose="020B0304030504040204" pitchFamily="34" charset="0"/>
              </a:rPr>
              <a:t>8  800  700-6352</a:t>
            </a:r>
          </a:p>
        </p:txBody>
      </p:sp>
    </p:spTree>
    <p:extLst>
      <p:ext uri="{BB962C8B-B14F-4D97-AF65-F5344CB8AC3E}">
        <p14:creationId xmlns:p14="http://schemas.microsoft.com/office/powerpoint/2010/main" xmlns="" val="37227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369"/>
            <a:ext cx="2133600" cy="273844"/>
          </a:xfrm>
        </p:spPr>
        <p:txBody>
          <a:bodyPr/>
          <a:lstStyle/>
          <a:p>
            <a:fld id="{753F10D3-AB25-41B6-856B-3BA04CCE47F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Left Bracket 15"/>
          <p:cNvSpPr/>
          <p:nvPr/>
        </p:nvSpPr>
        <p:spPr>
          <a:xfrm rot="10800000">
            <a:off x="6876256" y="1620584"/>
            <a:ext cx="864096" cy="1482282"/>
          </a:xfrm>
          <a:prstGeom prst="leftBracket">
            <a:avLst>
              <a:gd name="adj" fmla="val 85771"/>
            </a:avLst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8" name="Straight Connector 17"/>
          <p:cNvCxnSpPr>
            <a:endCxn id="16" idx="2"/>
          </p:cNvCxnSpPr>
          <p:nvPr/>
        </p:nvCxnSpPr>
        <p:spPr>
          <a:xfrm flipV="1">
            <a:off x="827584" y="1620584"/>
            <a:ext cx="6048672" cy="3768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4" idx="0"/>
          </p:cNvCxnSpPr>
          <p:nvPr/>
        </p:nvCxnSpPr>
        <p:spPr>
          <a:xfrm>
            <a:off x="1569178" y="3100579"/>
            <a:ext cx="5307078" cy="22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4" idx="2"/>
          </p:cNvCxnSpPr>
          <p:nvPr/>
        </p:nvCxnSpPr>
        <p:spPr>
          <a:xfrm flipV="1">
            <a:off x="1569180" y="4573344"/>
            <a:ext cx="5041900" cy="951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9"/>
          <p:cNvSpPr/>
          <p:nvPr/>
        </p:nvSpPr>
        <p:spPr>
          <a:xfrm>
            <a:off x="1547668" y="756492"/>
            <a:ext cx="1944341" cy="64633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Макс фон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Энгель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 и Карл фон Тиме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открыли в Будапеште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/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«Европейское Акционерное Общество Страхования Багажа»</a:t>
            </a:r>
          </a:p>
        </p:txBody>
      </p:sp>
      <p:pic>
        <p:nvPicPr>
          <p:cNvPr id="33" name="Picture 24" descr="Max von E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771928"/>
            <a:ext cx="556167" cy="776648"/>
          </a:xfrm>
          <a:prstGeom prst="roundRect">
            <a:avLst/>
          </a:prstGeom>
          <a:noFill/>
          <a:ln>
            <a:noFill/>
          </a:ln>
          <a:effectLst>
            <a:outerShdw blurRad="114300" dist="50800" dir="5400000" sx="97000" sy="97000" algn="ctr" rotWithShape="0">
              <a:schemeClr val="bg2">
                <a:lumMod val="50000"/>
                <a:alpha val="27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3798969" y="756492"/>
            <a:ext cx="4661467" cy="64633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171434" indent="-171434">
              <a:buClr>
                <a:srgbClr val="BEB40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АО «ЕРВ Туристическое Страхование» открылось в Москве в августе 2006 года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.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Neo Sans Pro Light" panose="020B0304030504040204" pitchFamily="34" charset="0"/>
            </a:endParaRPr>
          </a:p>
          <a:p>
            <a:pPr marL="171434" indent="-171434">
              <a:buClr>
                <a:srgbClr val="BEB40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Компания входит в группу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ETI (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European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Travel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Insurance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), которая в свою очередь является частью самой крупной сети туристических страховщиков в Европе. В группу входят 20 страховых компаний, расположенных в 20 европейских столицах.</a:t>
            </a:r>
            <a:endParaRPr lang="ru-RU" sz="900" dirty="0"/>
          </a:p>
        </p:txBody>
      </p:sp>
      <p:pic>
        <p:nvPicPr>
          <p:cNvPr id="40" name="Picture 22" descr="https://upload.wikimedia.org/wikipedia/en/thumb/b/b8/Munich_Re.svg/640px-Munich_R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575" y="2464179"/>
            <a:ext cx="8842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http://www.ergo.com/~/media/ergocom/logos/ergo_4c_website.png?h=80&amp;w=184&amp;hash=D9FA44A264CEB5A27383ECAFE758B82D59364C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571" y="2660898"/>
            <a:ext cx="788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"/>
          <p:cNvSpPr/>
          <p:nvPr/>
        </p:nvSpPr>
        <p:spPr>
          <a:xfrm>
            <a:off x="1605171" y="2457283"/>
            <a:ext cx="3816424" cy="36933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В декабре 2010 года единственным акционером компании становится </a:t>
            </a:r>
            <a: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 </a:t>
            </a:r>
            <a:r>
              <a:rPr lang="ru-RU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Europäische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 </a:t>
            </a:r>
            <a:r>
              <a:rPr lang="ru-RU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Reiseversicherung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 AG Мюнхен (ERV Мюнхен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). 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Neo Sans Pro Light" panose="020B0304030504040204" pitchFamily="34" charset="0"/>
            </a:endParaRPr>
          </a:p>
        </p:txBody>
      </p:sp>
      <p:pic>
        <p:nvPicPr>
          <p:cNvPr id="46" name="Picture 13" descr="C:\Users\ekaterinag\Desktop\10th-year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691" y="3565667"/>
            <a:ext cx="922371" cy="5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24"/>
          <p:cNvSpPr/>
          <p:nvPr/>
        </p:nvSpPr>
        <p:spPr>
          <a:xfrm>
            <a:off x="2195737" y="4002619"/>
            <a:ext cx="2590736" cy="36933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defRPr/>
            </a:pPr>
            <a: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ERV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отмечала профессиональный юбилей </a:t>
            </a:r>
            <a: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/>
            </a:r>
            <a:b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</a:b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10 лет в России!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6304748" y="3003802"/>
            <a:ext cx="170071" cy="170071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BE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61" name="Rounded Rectangle 60"/>
          <p:cNvSpPr/>
          <p:nvPr/>
        </p:nvSpPr>
        <p:spPr>
          <a:xfrm>
            <a:off x="688124" y="1438883"/>
            <a:ext cx="835093" cy="397725"/>
          </a:xfrm>
          <a:prstGeom prst="roundRect">
            <a:avLst/>
          </a:prstGeom>
          <a:solidFill>
            <a:srgbClr val="78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Neo Sans Pro" panose="020B0504030504040204" pitchFamily="34" charset="0"/>
              </a:rPr>
              <a:t>1907</a:t>
            </a:r>
            <a:endParaRPr lang="ru-RU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613671" y="1426160"/>
            <a:ext cx="835093" cy="397725"/>
          </a:xfrm>
          <a:prstGeom prst="roundRect">
            <a:avLst/>
          </a:prstGeom>
          <a:solidFill>
            <a:srgbClr val="78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eo Sans Pro" panose="020B0504030504040204" pitchFamily="34" charset="0"/>
              </a:rPr>
              <a:t>2006</a:t>
            </a:r>
            <a:endParaRPr lang="ru-RU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126131" y="2889971"/>
            <a:ext cx="835093" cy="397725"/>
          </a:xfrm>
          <a:prstGeom prst="roundRect">
            <a:avLst/>
          </a:prstGeom>
          <a:solidFill>
            <a:srgbClr val="78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eo Sans Pro" panose="020B0504030504040204" pitchFamily="34" charset="0"/>
              </a:rPr>
              <a:t>2010</a:t>
            </a:r>
            <a:endParaRPr lang="ru-RU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045335" y="4371950"/>
            <a:ext cx="835093" cy="397725"/>
          </a:xfrm>
          <a:prstGeom prst="roundRect">
            <a:avLst/>
          </a:prstGeom>
          <a:solidFill>
            <a:srgbClr val="78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eo Sans Pro" panose="020B0504030504040204" pitchFamily="34" charset="0"/>
              </a:rPr>
              <a:t>2016</a:t>
            </a:r>
            <a:endParaRPr lang="ru-RU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74" name="Left Bracket 73"/>
          <p:cNvSpPr/>
          <p:nvPr/>
        </p:nvSpPr>
        <p:spPr>
          <a:xfrm>
            <a:off x="705082" y="3100575"/>
            <a:ext cx="864096" cy="1482282"/>
          </a:xfrm>
          <a:prstGeom prst="leftBracket">
            <a:avLst>
              <a:gd name="adj" fmla="val 85771"/>
            </a:avLst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79" name="Rectangle 78"/>
          <p:cNvSpPr/>
          <p:nvPr/>
        </p:nvSpPr>
        <p:spPr>
          <a:xfrm>
            <a:off x="5008602" y="3216047"/>
            <a:ext cx="3091792" cy="507831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Группа ERV является частью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ERGO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Insurance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Group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, принадлежащей одной из мировых ведущих страховых компаний –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Munich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o Sans Pro" panose="020B0504030504040204" pitchFamily="34" charset="0"/>
              </a:rPr>
              <a:t>Re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Pro Light" panose="020B0304030504040204" pitchFamily="34" charset="0"/>
              </a:rPr>
              <a:t>.</a:t>
            </a:r>
          </a:p>
        </p:txBody>
      </p:sp>
      <p:sp>
        <p:nvSpPr>
          <p:cNvPr id="81" name="TextBox 3"/>
          <p:cNvSpPr txBox="1"/>
          <p:nvPr/>
        </p:nvSpPr>
        <p:spPr>
          <a:xfrm>
            <a:off x="3275856" y="165873"/>
            <a:ext cx="2592288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2400" dirty="0">
                <a:solidFill>
                  <a:srgbClr val="78A7CD"/>
                </a:solidFill>
                <a:latin typeface="Neo Sans Pro" panose="020B0504030504040204" pitchFamily="34" charset="0"/>
              </a:rPr>
              <a:t>История </a:t>
            </a:r>
            <a:r>
              <a:rPr lang="en-US" sz="2400" dirty="0">
                <a:solidFill>
                  <a:srgbClr val="78A7CD"/>
                </a:solidFill>
                <a:latin typeface="Neo Sans Pro" panose="020B0504030504040204" pitchFamily="34" charset="0"/>
              </a:rPr>
              <a:t>ERV</a:t>
            </a:r>
            <a:endParaRPr lang="ru-RU" sz="2400" dirty="0">
              <a:solidFill>
                <a:srgbClr val="78A7CD"/>
              </a:solidFill>
              <a:latin typeface="Neo Sans Pro" panose="020B05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862654" y="4155928"/>
            <a:ext cx="2367257" cy="824282"/>
          </a:xfrm>
          <a:prstGeom prst="rect">
            <a:avLst/>
          </a:prstGeom>
          <a:solidFill>
            <a:srgbClr val="78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541285">
              <a:tabLst>
                <a:tab pos="266675" algn="l"/>
              </a:tabLst>
              <a:defRPr/>
            </a:pPr>
            <a:r>
              <a:rPr lang="ru-RU" altLang="ru-RU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Как и 110 лет назад, главным приоритетом </a:t>
            </a:r>
            <a:r>
              <a:rPr lang="en-US" altLang="ru-RU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ERV </a:t>
            </a:r>
            <a:r>
              <a:rPr lang="ru-RU" altLang="ru-RU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остается </a:t>
            </a:r>
            <a:r>
              <a:rPr lang="en-US" altLang="ru-RU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 </a:t>
            </a:r>
            <a:r>
              <a:rPr lang="ru-RU" altLang="ru-RU" sz="1000" dirty="0">
                <a:solidFill>
                  <a:schemeClr val="bg1"/>
                </a:solidFill>
                <a:latin typeface="Neo Sans Pro" panose="020B0504030504040204" pitchFamily="34" charset="0"/>
              </a:rPr>
              <a:t>забота о путешествующих</a:t>
            </a:r>
            <a:endParaRPr lang="ru-RU" sz="1000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77580" y="4155928"/>
            <a:ext cx="1152128" cy="824282"/>
          </a:xfrm>
          <a:prstGeom prst="roundRect">
            <a:avLst>
              <a:gd name="adj" fmla="val 11005"/>
            </a:avLst>
          </a:prstGeom>
          <a:solidFill>
            <a:srgbClr val="BE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o Sans Pro" panose="020B0504030504040204" pitchFamily="34" charset="0"/>
              </a:rPr>
              <a:t>2018</a:t>
            </a:r>
          </a:p>
          <a:p>
            <a:pPr algn="ctr">
              <a:defRPr/>
            </a:pPr>
            <a:r>
              <a:rPr lang="en-US" sz="700" dirty="0">
                <a:solidFill>
                  <a:schemeClr val="bg1"/>
                </a:solidFill>
                <a:latin typeface="Neo Sans Pro Medium" panose="020B0704030504040204" pitchFamily="34" charset="0"/>
              </a:rPr>
              <a:t>YOU TRAVEL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WE CARE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9203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7197" y="1021555"/>
            <a:ext cx="3384376" cy="36933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20"/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Количество страниц </a:t>
            </a:r>
            <a:b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Правил страхования </a:t>
            </a: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" panose="020B0504030504040204" pitchFamily="34" charset="0"/>
              </a:rPr>
              <a:t>в России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88886" y="3141522"/>
            <a:ext cx="3384376" cy="36933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20"/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Количество страниц </a:t>
            </a:r>
            <a:b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 Light" panose="020B0304030504040204" pitchFamily="34" charset="0"/>
              </a:rPr>
              <a:t>Правил страхования </a:t>
            </a:r>
            <a:r>
              <a:rPr lang="ru-RU" sz="900" dirty="0">
                <a:solidFill>
                  <a:srgbClr val="E7E6E6">
                    <a:lumMod val="25000"/>
                  </a:srgbClr>
                </a:solidFill>
                <a:latin typeface="Neo Sans Pro" panose="020B0504030504040204" pitchFamily="34" charset="0"/>
              </a:rPr>
              <a:t>за рубежом</a:t>
            </a:r>
          </a:p>
        </p:txBody>
      </p:sp>
      <p:pic>
        <p:nvPicPr>
          <p:cNvPr id="2055" name="Picture 7" descr="C:\Users\andreym\Downloads\file-sharing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9203" y="393993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 descr="C:\Users\andreym\Downloads\file-sharing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7714" y="393993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" descr="C:\Users\andreym\Downloads\file-sharing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3119" y="393783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5928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3519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0244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22597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9322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16913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13638" y="14285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9203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5928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3519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0244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22597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9322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16913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13638" y="181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9203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9773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7364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4089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26442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3167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20758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andreym\Downloads\file-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17483" y="217875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7" descr="C:\Users\andreym\Downloads\file-sharing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9203" y="253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7" descr="C:\Users\andreym\Downloads\file-sharing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7714" y="25398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7" descr="C:\Users\andreym\Downloads\file-sharing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3119" y="253771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186195"/>
            <a:ext cx="9144000" cy="36933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20"/>
            <a:r>
              <a:rPr lang="ru-RU" dirty="0">
                <a:solidFill>
                  <a:srgbClr val="78A7CD"/>
                </a:solidFill>
                <a:latin typeface="Neo Sans Pro" panose="020B0504030504040204" pitchFamily="34" charset="0"/>
              </a:rPr>
              <a:t>Низкие тарифы </a:t>
            </a:r>
            <a:r>
              <a:rPr lang="ru-RU" dirty="0" smtClean="0">
                <a:solidFill>
                  <a:srgbClr val="78A7CD"/>
                </a:solidFill>
                <a:latin typeface="Neo Sans Pro" panose="020B0504030504040204" pitchFamily="34" charset="0"/>
              </a:rPr>
              <a:t>и</a:t>
            </a:r>
            <a:r>
              <a:rPr lang="en-US" dirty="0" smtClean="0">
                <a:solidFill>
                  <a:srgbClr val="78A7CD"/>
                </a:solidFill>
                <a:latin typeface="Neo Sans Pro" panose="020B0504030504040204" pitchFamily="34" charset="0"/>
              </a:rPr>
              <a:t>/</a:t>
            </a:r>
            <a:r>
              <a:rPr lang="ru-RU" dirty="0" smtClean="0">
                <a:solidFill>
                  <a:srgbClr val="78A7CD"/>
                </a:solidFill>
                <a:latin typeface="Neo Sans Pro" panose="020B0504030504040204" pitchFamily="34" charset="0"/>
              </a:rPr>
              <a:t>или </a:t>
            </a:r>
            <a:r>
              <a:rPr lang="ru-RU" dirty="0">
                <a:solidFill>
                  <a:srgbClr val="78A7CD"/>
                </a:solidFill>
                <a:latin typeface="Neo Sans Pro" panose="020B0504030504040204" pitchFamily="34" charset="0"/>
              </a:rPr>
              <a:t>высокие комиссии</a:t>
            </a:r>
          </a:p>
        </p:txBody>
      </p:sp>
      <p:pic>
        <p:nvPicPr>
          <p:cNvPr id="2056" name="Picture 8" descr="C:\Users\andreym\Downloads\file-sharing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9203" y="35861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C:\Users\andreym\Downloads\file-sharing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7714" y="35861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8" descr="C:\Users\andreym\Downloads\file-sharing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5762" y="35861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C:\Users\andreym\Downloads\file-sharing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07658" y="35861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C:\Users\andreym\Downloads\file-sharing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98983" y="35861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8" descr="C:\Users\andreym\Downloads\file-sharing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86983" y="358611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C:\Users\andreym\Downloads\afa650fdb18522351a65e2d8af2318d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34" y="3323445"/>
            <a:ext cx="1338305" cy="18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Double Brace 138"/>
          <p:cNvSpPr/>
          <p:nvPr/>
        </p:nvSpPr>
        <p:spPr>
          <a:xfrm>
            <a:off x="3347865" y="3418782"/>
            <a:ext cx="2520280" cy="1601242"/>
          </a:xfrm>
          <a:prstGeom prst="brace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t"/>
          <a:lstStyle/>
          <a:p>
            <a:pPr marL="353960" indent="-171426" defTabSz="914220">
              <a:lnSpc>
                <a:spcPct val="150000"/>
              </a:lnSpc>
              <a:buClr>
                <a:srgbClr val="B6BE49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Neo Sans Pro Light" panose="020B0304030504040204" pitchFamily="34" charset="0"/>
              </a:rPr>
              <a:t>Сложные правила</a:t>
            </a:r>
          </a:p>
          <a:p>
            <a:pPr marL="353960" indent="-171426" defTabSz="914220">
              <a:lnSpc>
                <a:spcPct val="150000"/>
              </a:lnSpc>
              <a:buClr>
                <a:srgbClr val="B6BE49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Neo Sans Pro Light" panose="020B0304030504040204" pitchFamily="34" charset="0"/>
              </a:rPr>
              <a:t>Скрытые лимиты</a:t>
            </a:r>
          </a:p>
          <a:p>
            <a:pPr marL="353960" indent="-171426" defTabSz="914220">
              <a:lnSpc>
                <a:spcPct val="150000"/>
              </a:lnSpc>
              <a:buClr>
                <a:srgbClr val="B6BE49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Neo Sans Pro Light" panose="020B0304030504040204" pitchFamily="34" charset="0"/>
              </a:rPr>
              <a:t>Ограничения</a:t>
            </a:r>
          </a:p>
          <a:p>
            <a:pPr marL="353960" indent="-171426" defTabSz="914220">
              <a:lnSpc>
                <a:spcPct val="150000"/>
              </a:lnSpc>
              <a:buClr>
                <a:srgbClr val="B6BE49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Neo Sans Pro Light" panose="020B0304030504040204" pitchFamily="34" charset="0"/>
              </a:rPr>
              <a:t>Оговорки</a:t>
            </a:r>
          </a:p>
          <a:p>
            <a:pPr marL="353960" indent="-171426" defTabSz="914220">
              <a:lnSpc>
                <a:spcPct val="150000"/>
              </a:lnSpc>
              <a:buClr>
                <a:srgbClr val="B6BE49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Neo Sans Pro Light" panose="020B0304030504040204" pitchFamily="34" charset="0"/>
              </a:rPr>
              <a:t>Плохой клиент-сервис</a:t>
            </a:r>
          </a:p>
        </p:txBody>
      </p:sp>
      <p:pic>
        <p:nvPicPr>
          <p:cNvPr id="1026" name="Picture 2" descr="C:\Users\andreym\Downloads\analytic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506300"/>
            <a:ext cx="1299201" cy="12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2729" y="874781"/>
            <a:ext cx="4566351" cy="61170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20"/>
            <a:r>
              <a:rPr lang="ru-RU" sz="1100" dirty="0">
                <a:solidFill>
                  <a:prstClr val="black"/>
                </a:solidFill>
                <a:latin typeface="Neo Sans Pro" panose="020B0504030504040204" pitchFamily="34" charset="0"/>
              </a:rPr>
              <a:t>Страховщик</a:t>
            </a:r>
            <a:r>
              <a:rPr lang="ru-RU" sz="1100" dirty="0">
                <a:solidFill>
                  <a:prstClr val="black"/>
                </a:solidFill>
                <a:latin typeface="Neo Sans Pro Light" panose="020B0304030504040204" pitchFamily="34" charset="0"/>
              </a:rPr>
              <a:t> – это в первую очередь финансовая организация, которая заботится о получении прибыли.</a:t>
            </a:r>
          </a:p>
          <a:p>
            <a:pPr defTabSz="914220"/>
            <a:endParaRPr lang="ru-RU" sz="1100" dirty="0">
              <a:solidFill>
                <a:prstClr val="black"/>
              </a:solidFill>
              <a:latin typeface="Neo Sans Pro Light" panose="020B03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8610614"/>
              </p:ext>
            </p:extLst>
          </p:nvPr>
        </p:nvGraphicFramePr>
        <p:xfrm>
          <a:off x="279068" y="2106730"/>
          <a:ext cx="6209817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6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2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8"/>
                        </a:buBlip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</a:rPr>
                        <a:t>Не</a:t>
                      </a:r>
                      <a:r>
                        <a:rPr lang="ru-RU" sz="1100" baseline="0" dirty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</a:rPr>
                        <a:t> бывает широкого покрытия за низкую цену</a:t>
                      </a:r>
                      <a:endParaRPr lang="ru-RU" sz="11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8"/>
                        </a:buBlip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</a:rPr>
                        <a:t>Не бывает</a:t>
                      </a:r>
                      <a:r>
                        <a:rPr lang="ru-RU" sz="11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</a:rPr>
                        <a:t> широкого покрытия с завышенной комиссией</a:t>
                      </a:r>
                      <a:endParaRPr lang="ru-RU" sz="11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8"/>
                        </a:buBlip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</a:rPr>
                        <a:t>Низкая цена напрямую</a:t>
                      </a:r>
                      <a:r>
                        <a:rPr lang="ru-RU" sz="1100" baseline="0" dirty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</a:rPr>
                        <a:t> влияет на условия </a:t>
                      </a:r>
                      <a:r>
                        <a:rPr lang="ru-RU" sz="11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</a:rPr>
                        <a:t>страхования и удобство  использования продукта</a:t>
                      </a:r>
                      <a:endParaRPr lang="ru-RU" sz="11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Curved Connector 6"/>
          <p:cNvCxnSpPr/>
          <p:nvPr/>
        </p:nvCxnSpPr>
        <p:spPr>
          <a:xfrm rot="5400000">
            <a:off x="4563462" y="2925926"/>
            <a:ext cx="644580" cy="627504"/>
          </a:xfrm>
          <a:prstGeom prst="curved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 flipH="1" flipV="1">
            <a:off x="5619069" y="1308666"/>
            <a:ext cx="799181" cy="733066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flipH="1">
            <a:off x="1763688" y="4051996"/>
            <a:ext cx="1512168" cy="463970"/>
          </a:xfrm>
          <a:prstGeom prst="arc">
            <a:avLst>
              <a:gd name="adj1" fmla="val 11278831"/>
              <a:gd name="adj2" fmla="val 21193091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 defTabSz="91422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1" y="3949393"/>
            <a:ext cx="1008112" cy="1896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prstTxWarp prst="textArchUp">
              <a:avLst/>
            </a:prstTxWarp>
            <a:spAutoFit/>
          </a:bodyPr>
          <a:lstStyle/>
          <a:p>
            <a:pPr algn="ctr" defTabSz="914220"/>
            <a:r>
              <a:rPr lang="ru-RU" sz="900" dirty="0">
                <a:solidFill>
                  <a:srgbClr val="C00000"/>
                </a:solidFill>
                <a:latin typeface="Neo Sans Pro Light" panose="020B0304030504040204" pitchFamily="34" charset="0"/>
              </a:rPr>
              <a:t>Как следствие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2487E3B-9FA2-4E44-AB1E-4A82EBF54C41}"/>
              </a:ext>
            </a:extLst>
          </p:cNvPr>
          <p:cNvSpPr txBox="1"/>
          <p:nvPr/>
        </p:nvSpPr>
        <p:spPr>
          <a:xfrm>
            <a:off x="235496" y="2859786"/>
            <a:ext cx="1600200" cy="28853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914220"/>
            <a:r>
              <a:rPr lang="ru-RU" sz="1400" dirty="0">
                <a:solidFill>
                  <a:srgbClr val="C00000"/>
                </a:solidFill>
                <a:latin typeface="KremlinCTT" pitchFamily="2" charset="0"/>
              </a:rPr>
              <a:t>Недовольный клиент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A8B1AD51-9BC5-497A-A604-FBFFA4256A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140" y="2661178"/>
            <a:ext cx="1338305" cy="622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698364"/>
            <a:ext cx="2880320" cy="36933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20"/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Neo Sans Pro" panose="020B0504030504040204" pitchFamily="34" charset="0"/>
              </a:rPr>
              <a:t>Поэтому:</a:t>
            </a:r>
            <a:endParaRPr lang="ru-RU" dirty="0">
              <a:solidFill>
                <a:prstClr val="white">
                  <a:lumMod val="50000"/>
                </a:prstClr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54356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07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8A7CD"/>
                          </a:solidFill>
                          <a:latin typeface="Neo Sans Pro" panose="020B0504030504040204" pitchFamily="34" charset="0"/>
                        </a:rPr>
                        <a:t>«Подводные</a:t>
                      </a:r>
                      <a:r>
                        <a:rPr lang="ru-RU" sz="1600" baseline="0" dirty="0" smtClean="0">
                          <a:solidFill>
                            <a:srgbClr val="78A7CD"/>
                          </a:solidFill>
                          <a:latin typeface="Neo Sans Pro" panose="020B0504030504040204" pitchFamily="34" charset="0"/>
                        </a:rPr>
                        <a:t> камни» в правилах страховщиков</a:t>
                      </a:r>
                      <a:endParaRPr lang="ru-RU" sz="1600" dirty="0">
                        <a:solidFill>
                          <a:srgbClr val="78A7CD"/>
                        </a:solidFill>
                        <a:latin typeface="Neo Sans Pro" panose="020B05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273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Neo Sans Pro Light" panose="020B03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>
          <a:xfrm flipH="1">
            <a:off x="3374940" y="817158"/>
            <a:ext cx="1504206" cy="1050671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Франшиза или повышающие коэффициенты для детей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5291703" y="2278006"/>
            <a:ext cx="1590208" cy="1036460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Ограничено количество визитов к врачу или медицинских услуг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345726" y="2554741"/>
            <a:ext cx="1781323" cy="984140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rgbClr val="B6B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Лимиты или ограничения на помощь при хронических заболеваниях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6576813" y="3887094"/>
            <a:ext cx="1640440" cy="1008112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rgbClr val="F4C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Активный отдых с повышающими коэффициентами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19544" y="3857687"/>
            <a:ext cx="1604775" cy="912449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rgbClr val="78A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Права на управление </a:t>
            </a:r>
            <a:r>
              <a:rPr lang="ru-RU" sz="1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мотобайком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36981" y="2190401"/>
            <a:ext cx="1877157" cy="1211677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rgbClr val="FF7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Если турист находится в стационаре на дату окончания полиса, то ответственность ограничена не суммой, а сроком – 2 недели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1528" y="699550"/>
            <a:ext cx="1319177" cy="744293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rgbClr val="23B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Лимиты на посмертную репатриацию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771910" y="4414015"/>
            <a:ext cx="329794" cy="186073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endParaRPr lang="ru-RU" sz="1000" dirty="0">
              <a:solidFill>
                <a:prstClr val="white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 flipH="1">
            <a:off x="5019171" y="1543746"/>
            <a:ext cx="329794" cy="186073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endParaRPr lang="ru-RU" sz="1000" dirty="0">
              <a:solidFill>
                <a:prstClr val="white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36980" y="3801278"/>
            <a:ext cx="506256" cy="356893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endParaRPr lang="ru-RU" sz="1000" dirty="0">
              <a:solidFill>
                <a:prstClr val="white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 flipH="1">
            <a:off x="5858786" y="3647579"/>
            <a:ext cx="456045" cy="257305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endParaRPr lang="ru-RU" sz="1000" dirty="0">
              <a:solidFill>
                <a:prstClr val="white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974422" y="3670387"/>
            <a:ext cx="273487" cy="154304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endParaRPr lang="ru-RU" sz="1000" dirty="0">
              <a:solidFill>
                <a:prstClr val="white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280342">
            <a:off x="3138950" y="3952347"/>
            <a:ext cx="2602065" cy="92332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914175"/>
            <a:r>
              <a:rPr lang="ru-RU" b="1" dirty="0" smtClean="0">
                <a:solidFill>
                  <a:srgbClr val="C00000"/>
                </a:solidFill>
                <a:latin typeface="KremlinCTT" pitchFamily="2" charset="0"/>
              </a:rPr>
              <a:t>Типичные «подводные камни»,</a:t>
            </a:r>
            <a:endParaRPr lang="en-US" b="1" dirty="0" smtClean="0">
              <a:solidFill>
                <a:srgbClr val="C00000"/>
              </a:solidFill>
              <a:latin typeface="KremlinCTT" pitchFamily="2" charset="0"/>
            </a:endParaRPr>
          </a:p>
          <a:p>
            <a:pPr algn="ctr" defTabSz="914175"/>
            <a:r>
              <a:rPr lang="ru-RU" b="1" dirty="0">
                <a:solidFill>
                  <a:srgbClr val="C00000"/>
                </a:solidFill>
                <a:latin typeface="KremlinCTT" pitchFamily="2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KremlinCTT" pitchFamily="2" charset="0"/>
              </a:rPr>
              <a:t> которых, как правило, не знает клиент</a:t>
            </a:r>
            <a:endParaRPr lang="ru-RU" b="1" dirty="0">
              <a:solidFill>
                <a:srgbClr val="C00000"/>
              </a:solidFill>
              <a:latin typeface="KremlinCTT" pitchFamily="2" charset="0"/>
            </a:endParaRPr>
          </a:p>
        </p:txBody>
      </p:sp>
      <p:sp>
        <p:nvSpPr>
          <p:cNvPr id="22" name="Arc 23"/>
          <p:cNvSpPr/>
          <p:nvPr/>
        </p:nvSpPr>
        <p:spPr>
          <a:xfrm rot="291923">
            <a:off x="1430772" y="599631"/>
            <a:ext cx="969748" cy="537946"/>
          </a:xfrm>
          <a:prstGeom prst="arc">
            <a:avLst>
              <a:gd name="adj1" fmla="val 11278831"/>
              <a:gd name="adj2" fmla="val 20698587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 defTabSz="91417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 flipH="1">
            <a:off x="5543276" y="1021727"/>
            <a:ext cx="1460423" cy="926166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rgbClr val="A84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Исключение важных медицинских услуг (КТ и МРТ)</a:t>
            </a:r>
          </a:p>
        </p:txBody>
      </p:sp>
      <p:sp>
        <p:nvSpPr>
          <p:cNvPr id="19" name="Rounded Rectangular Callout 18"/>
          <p:cNvSpPr/>
          <p:nvPr/>
        </p:nvSpPr>
        <p:spPr>
          <a:xfrm flipH="1">
            <a:off x="7323892" y="781575"/>
            <a:ext cx="1432034" cy="1008112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Отсутствие покрытия при осложнениях беременности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 flipH="1">
            <a:off x="7106815" y="2465368"/>
            <a:ext cx="1780626" cy="1131860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eo Sans Pro Light" panose="020B0304030504040204" pitchFamily="34" charset="0"/>
              </a:rPr>
              <a:t>Отсутствие покрытия солнечных ожогов и аллергии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Neo Sans Pro" panose="020B05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5671" y="811683"/>
            <a:ext cx="1357299" cy="8540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lIns="91424" tIns="45712" rIns="91424" bIns="45712">
            <a:spAutoFit/>
          </a:bodyPr>
          <a:lstStyle/>
          <a:p>
            <a:pPr algn="ctr" defTabSz="914175"/>
            <a:r>
              <a:rPr lang="ru-RU" sz="800" b="1" dirty="0">
                <a:solidFill>
                  <a:srgbClr val="C00000"/>
                </a:solidFill>
                <a:latin typeface="Neo Sans Pro Light" panose="020B0304030504040204" pitchFamily="34" charset="0"/>
              </a:rPr>
              <a:t>При этом репатриация производится не до места жительства, а до ближайшего международного транспортного узла</a:t>
            </a:r>
            <a:endParaRPr lang="ru-RU" sz="800" b="1" dirty="0">
              <a:solidFill>
                <a:srgbClr val="C00000"/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6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402843"/>
              </p:ext>
            </p:extLst>
          </p:nvPr>
        </p:nvGraphicFramePr>
        <p:xfrm>
          <a:off x="3" y="434563"/>
          <a:ext cx="9143998" cy="4655387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60000"/>
                  </a:srgbClr>
                </a:solidFill>
                <a:tableStyleId>{2D5ABB26-0587-4C30-8999-92F81FD0307C}</a:tableStyleId>
              </a:tblPr>
              <a:tblGrid>
                <a:gridCol w="2266759"/>
                <a:gridCol w="2457281"/>
                <a:gridCol w="2137807"/>
                <a:gridCol w="2282151"/>
              </a:tblGrid>
              <a:tr h="30869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rgbClr val="00206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Страховые</a:t>
                      </a: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 риски / условия</a:t>
                      </a:r>
                      <a:endParaRPr lang="ru-RU" sz="1000" kern="1200" dirty="0">
                        <a:solidFill>
                          <a:srgbClr val="002060"/>
                        </a:solidFill>
                        <a:latin typeface="Neo Sans Pro" panose="020B05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60" marB="4576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B05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60" marB="4576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B05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60" marB="4576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T="45733" marB="45733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60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Активный отдых</a:t>
                      </a:r>
                    </a:p>
                    <a:p>
                      <a:pPr algn="l"/>
                      <a:r>
                        <a:rPr lang="ru-RU" altLang="ru-RU" sz="700" b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altLang="ru-RU" sz="700" b="0" dirty="0" err="1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квадроциклы</a:t>
                      </a:r>
                      <a:r>
                        <a:rPr lang="ru-RU" altLang="ru-RU" sz="700" b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ru-RU" sz="700" b="0" dirty="0" err="1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мотобайк</a:t>
                      </a:r>
                      <a:r>
                        <a:rPr lang="ru-RU" altLang="ru-RU" sz="700" b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, катание на водных аттракционах, аквапарк,</a:t>
                      </a:r>
                      <a:r>
                        <a:rPr lang="en-US" altLang="ru-RU" sz="700" b="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700" b="0" dirty="0" err="1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и.т.д</a:t>
                      </a:r>
                      <a:r>
                        <a:rPr lang="ru-RU" altLang="ru-RU" sz="700" b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cs typeface="Arial" pitchFamily="34" charset="0"/>
                        </a:rPr>
                        <a:t>.)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60" marB="457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Без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 коэффициентов</a:t>
                      </a:r>
                      <a:endParaRPr lang="ru-RU" sz="7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60" marB="457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Повышающий коэффициент</a:t>
                      </a:r>
                    </a:p>
                  </a:txBody>
                  <a:tcPr marL="91443" marR="91443" marT="45691" marB="456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Повышающий коэффициент</a:t>
                      </a:r>
                      <a:endParaRPr lang="ru-RU" sz="700" b="0" kern="120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60" marB="457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</a:tr>
              <a:tr h="30486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Расходы при обострении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хронических заболеваний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Да, в пределах страховой суммы</a:t>
                      </a:r>
                      <a:endParaRPr lang="ru-RU" sz="7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Покрываются, но только не более  5% от страховой суммы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91" marB="456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Покрываются,</a:t>
                      </a:r>
                      <a:r>
                        <a:rPr lang="ru-RU" sz="700" b="0" kern="1200" baseline="0" dirty="0" smtClean="0">
                          <a:solidFill>
                            <a:srgbClr val="C0000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 но только не более </a:t>
                      </a: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3% </a:t>
                      </a: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от страховой суммы</a:t>
                      </a:r>
                      <a:endParaRPr lang="ru-RU" sz="700" b="0" kern="120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</a:tr>
              <a:tr h="19818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Помощь в результате терактов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Да</a:t>
                      </a:r>
                      <a:endParaRPr lang="ru-RU" sz="7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07" marB="4570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 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19818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Помощь в результате стихийных бедствий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Да</a:t>
                      </a:r>
                      <a:endParaRPr lang="ru-RU" sz="7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покрываются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91" marB="456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</a:tr>
              <a:tr h="19818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Расходы по солнечным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ожогам и аллергии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Да</a:t>
                      </a:r>
                      <a:endParaRPr lang="ru-RU" sz="7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покрываются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91" marB="456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</a:t>
                      </a:r>
                      <a:endParaRPr lang="ru-RU" sz="700" b="0" kern="120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</a:tr>
              <a:tr h="41154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Поисково-спасательные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мероприятия в труднодоступных районах  (горы, море, пустыня)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Да</a:t>
                      </a:r>
                      <a:endParaRPr lang="ru-RU" sz="7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покрываются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91" marB="456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</a:t>
                      </a:r>
                      <a:endParaRPr lang="ru-RU" sz="700" b="0" kern="120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518224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</a:rPr>
                        <a:t>Осложнение</a:t>
                      </a:r>
                      <a:r>
                        <a:rPr lang="ru-RU" sz="7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</a:rPr>
                        <a:t> протекания беременности</a:t>
                      </a:r>
                      <a:endParaRPr lang="ru-RU" sz="7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sym typeface="Wingdings"/>
                        </a:rPr>
                        <a:t>При сроке </a:t>
                      </a:r>
                      <a:r>
                        <a:rPr lang="ru-RU" sz="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" panose="020B0504030504040204" pitchFamily="34" charset="0"/>
                          <a:sym typeface="Wingdings"/>
                        </a:rPr>
                        <a:t>до 31 недели</a:t>
                      </a:r>
                      <a:r>
                        <a:rPr lang="ru-RU" sz="7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sym typeface="Wingdings"/>
                        </a:rPr>
                        <a:t>, включая преждевременные роды – в пределах страховой суммы. А также помощь новорожденному при преждевременных родах – лимит 10 000 </a:t>
                      </a:r>
                      <a:r>
                        <a:rPr lang="en-US" sz="7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sym typeface="Wingdings"/>
                        </a:rPr>
                        <a:t>EUR/USD</a:t>
                      </a:r>
                      <a:endParaRPr lang="ru-RU" sz="7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sym typeface="Wingding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91" marB="456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При сроке </a:t>
                      </a: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до 8 недель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</a:tr>
              <a:tr h="304864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</a:rPr>
                        <a:t>Неотложная</a:t>
                      </a:r>
                      <a:r>
                        <a:rPr lang="ru-RU" sz="7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</a:rPr>
                        <a:t> и экстренная м</a:t>
                      </a:r>
                      <a:r>
                        <a:rPr lang="ru-RU" sz="7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</a:rPr>
                        <a:t>едицинская помощь</a:t>
                      </a:r>
                      <a:r>
                        <a:rPr lang="ru-RU" sz="7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</a:rPr>
                        <a:t> при алкогольном опьянении</a:t>
                      </a:r>
                      <a:endParaRPr lang="ru-RU" sz="7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Лимит 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5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 000 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EUR/USD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 </a:t>
                      </a:r>
                    </a:p>
                  </a:txBody>
                  <a:tcPr marL="91443" marR="91443" marT="45735" marB="4573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 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</a:tr>
              <a:tr h="30486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Медицинская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помощь при впервые выявленных онкологических заболеваниях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Лимит 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5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 000 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EUR/USD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 </a:t>
                      </a:r>
                    </a:p>
                  </a:txBody>
                  <a:tcPr marL="91443" marR="91443" marT="45735" marB="4573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 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518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согласованные со Страховщиком расходы при самостоятельном обращении за медицинской помощью (в стране временного пребывания)</a:t>
                      </a:r>
                      <a:endParaRPr lang="ru-RU" sz="700" kern="1200" dirty="0" smtClean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Принимается на рассмотрение 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для возмещения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Требуется письменное обоснование</a:t>
                      </a: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, по каким причинам  не было обращения через Сервисный Центр и самостоятельно оплачивались  расходы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Предварительно</a:t>
                      </a:r>
                      <a:r>
                        <a:rPr lang="ru-RU" sz="700" b="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е согласованные со Страховщиком расходы  при самостоятельно обращении в мед. учреждение</a:t>
                      </a:r>
                      <a:r>
                        <a:rPr lang="en-US" sz="700" b="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покрываются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</a:tr>
              <a:tr h="30486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Задержка регулярного авиарейса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При задержке  регулярного авиарейса более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чем на </a:t>
                      </a:r>
                      <a:r>
                        <a:rPr lang="ru-RU" sz="7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2,5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часа 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Задержка регулярного ави</a:t>
                      </a: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арейса более чем на 6 часов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Задержка регулярного </a:t>
                      </a: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авиарейса более чем на 4 часа</a:t>
                      </a:r>
                      <a:endParaRPr lang="ru-RU" sz="700" b="0" kern="1200" dirty="0">
                        <a:solidFill>
                          <a:srgbClr val="C00000"/>
                        </a:solidFill>
                        <a:latin typeface="Neo Sans Pro" panose="020B05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</a:tr>
              <a:tr h="474953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Визит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3-го лица в чрезвычайной ситуации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Возмещается стоимость авиабилетов, а также проживание не более 3 дней с лимитом  300 у.е. 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07" marB="4570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Возмещается только стоимость авиабилетов. Проживание не покрывается </a:t>
                      </a:r>
                      <a:endParaRPr lang="ru-RU" sz="700" kern="1200" baseline="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тТолько</a:t>
                      </a:r>
                      <a:r>
                        <a:rPr lang="ru-RU" sz="7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про условии, что сопровождающее лицо отсутствует и расстояние до места пребывания Застрахованного составляет не менее 400 км. 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</a:tr>
              <a:tr h="198184">
                <a:tc>
                  <a:txBody>
                    <a:bodyPr/>
                    <a:lstStyle/>
                    <a:p>
                      <a:pPr algn="l"/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Условия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для детей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0- 65 лет – нет повышающих коэффициентов</a:t>
                      </a:r>
                    </a:p>
                  </a:txBody>
                  <a:tcPr marL="91443" marR="91443" marT="45691" marB="456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Дети до 12 лет – повышающий коэффициент</a:t>
                      </a:r>
                      <a:endParaRPr lang="ru-RU" sz="700" kern="120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Для детей коэффициентов нет</a:t>
                      </a:r>
                    </a:p>
                  </a:txBody>
                  <a:tcPr marL="91443" marR="91443" marT="45752" marB="4575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271" name="Picture 6" descr="https://www.erv.com/ressourcen/images/teaser-home/erv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b="16818"/>
          <a:stretch>
            <a:fillRect/>
          </a:stretch>
        </p:blipFill>
        <p:spPr bwMode="auto">
          <a:xfrm>
            <a:off x="3183410" y="411512"/>
            <a:ext cx="668511" cy="25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2" descr="http://ros-spravka.ru/upload/iblock/e53/logo_alfa_str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11" b="26611"/>
          <a:stretch>
            <a:fillRect/>
          </a:stretch>
        </p:blipFill>
        <p:spPr bwMode="auto">
          <a:xfrm>
            <a:off x="7596338" y="457222"/>
            <a:ext cx="845637" cy="21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73" name="Title 1"/>
          <p:cNvSpPr txBox="1">
            <a:spLocks/>
          </p:cNvSpPr>
          <p:nvPr/>
        </p:nvSpPr>
        <p:spPr bwMode="auto">
          <a:xfrm>
            <a:off x="0" y="1146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lnSpc>
                <a:spcPts val="2800"/>
              </a:lnSpc>
              <a:spcAft>
                <a:spcPts val="1400"/>
              </a:spcAft>
              <a:buClr>
                <a:srgbClr val="C3B600"/>
              </a:buClr>
              <a:buFont typeface="Verdana" pitchFamily="34" charset="0"/>
              <a:defRPr sz="2400" b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1pPr>
            <a:lvl2pPr marL="261938" indent="-260350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2pPr>
            <a:lvl3pPr marL="804863" indent="-263525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3pPr>
            <a:lvl4pPr marL="1270000" indent="-271463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4pPr>
            <a:lvl5pPr marL="1703388" indent="-266700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5pPr>
            <a:lvl6pPr marL="21605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6pPr>
            <a:lvl7pPr marL="26177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7pPr>
            <a:lvl8pPr marL="30749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8pPr>
            <a:lvl9pPr marL="35321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600" b="0" dirty="0">
                <a:solidFill>
                  <a:srgbClr val="575A5B"/>
                </a:solidFill>
                <a:ea typeface="Verdana" pitchFamily="34" charset="0"/>
                <a:cs typeface="Verdana" pitchFamily="34" charset="0"/>
              </a:rPr>
              <a:t>Медицинские расходы</a:t>
            </a:r>
          </a:p>
        </p:txBody>
      </p:sp>
      <p:pic>
        <p:nvPicPr>
          <p:cNvPr id="7" name="Picture 2" descr="http://insurant-info.ru/wp-content/uploads/2014/06/kasko-pravila-ingosst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49237"/>
            <a:ext cx="628514" cy="2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49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340812"/>
              </p:ext>
            </p:extLst>
          </p:nvPr>
        </p:nvGraphicFramePr>
        <p:xfrm>
          <a:off x="241302" y="428394"/>
          <a:ext cx="8661400" cy="4743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7125"/>
                <a:gridCol w="2176285"/>
                <a:gridCol w="2176285"/>
                <a:gridCol w="2161705"/>
              </a:tblGrid>
              <a:tr h="27435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rgbClr val="00206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Страховые</a:t>
                      </a: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Neo Sans Pro" panose="020B0504030504040204" pitchFamily="34" charset="0"/>
                          <a:ea typeface="+mn-ea"/>
                          <a:cs typeface="+mn-cs"/>
                        </a:rPr>
                        <a:t> риски / условия</a:t>
                      </a:r>
                      <a:endParaRPr lang="ru-RU" sz="1000" kern="1200" dirty="0">
                        <a:solidFill>
                          <a:srgbClr val="002060"/>
                        </a:solidFill>
                        <a:latin typeface="Neo Sans Pro" panose="020B05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37" marB="45737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B05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37" marB="45737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B05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37" marB="45737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T="45710" marB="45710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Страхование гражданской ответственности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Причинение вреда: 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Здоровью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Жизни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Имуществу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…третьих лиц</a:t>
                      </a:r>
                      <a:endParaRPr lang="ru-RU" sz="8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Причинение вреда: 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Здоровью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Жизни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Имуществу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…третьих лиц</a:t>
                      </a:r>
                      <a:endParaRPr lang="ru-RU" sz="800" kern="1200" baseline="0" dirty="0">
                        <a:solidFill>
                          <a:srgbClr val="00206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Причинение вреда: 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Здоровью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Жизни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Имуществу</a:t>
                      </a:r>
                    </a:p>
                    <a:p>
                      <a:pPr algn="ctr"/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…третьих лиц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60000"/>
                      </a:srgbClr>
                    </a:solidFill>
                  </a:tcPr>
                </a:tc>
              </a:tr>
              <a:tr h="845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Страхование от несчастных случаев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Выплаты в пределах лимита по рискам: </a:t>
                      </a:r>
                    </a:p>
                    <a:p>
                      <a:pPr marL="3587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Получение группы инвалидности</a:t>
                      </a:r>
                    </a:p>
                    <a:p>
                      <a:pPr marL="3587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Смерть</a:t>
                      </a:r>
                    </a:p>
                    <a:p>
                      <a:pPr marL="3587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Ожоги</a:t>
                      </a:r>
                      <a:endParaRPr lang="ru-RU" sz="8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Выплата по таблице рисков </a:t>
                      </a:r>
                      <a:endParaRPr lang="ru-RU" sz="800" kern="1200" baseline="0" dirty="0">
                        <a:solidFill>
                          <a:srgbClr val="00206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Выплаты в пределах установленных лимитов по рискам: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Травма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Полная постоянная утрата нетрудоспособности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Проведение хирургической операции</a:t>
                      </a:r>
                      <a:endParaRPr lang="ru-RU" sz="800" kern="1200" baseline="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40000"/>
                      </a:srgbClr>
                    </a:solidFill>
                  </a:tcPr>
                </a:tc>
              </a:tr>
              <a:tr h="468648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Страхование багажа</a:t>
                      </a:r>
                      <a:endParaRPr lang="ru-RU" sz="10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Максимальный лимит по страхованию багажа –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500 </a:t>
                      </a:r>
                      <a:r>
                        <a:rPr lang="en-US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EUR/USD</a:t>
                      </a:r>
                      <a:endParaRPr lang="ru-RU" sz="8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Только утрата</a:t>
                      </a:r>
                      <a:r>
                        <a:rPr lang="ru-RU" sz="800" b="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или полная гибель багажа, переданного перевозчику.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baseline="0" dirty="0" smtClean="0">
                        <a:solidFill>
                          <a:srgbClr val="00206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Риски задержки, частичного повреждения , кражи багажа  </a:t>
                      </a:r>
                      <a:r>
                        <a:rPr lang="ru-RU" sz="800" b="0" kern="1200" baseline="0" dirty="0" err="1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и.т.д</a:t>
                      </a:r>
                      <a:r>
                        <a:rPr lang="ru-RU" sz="800" b="0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. – </a:t>
                      </a:r>
                      <a:r>
                        <a:rPr lang="ru-RU" sz="800" b="0" u="sng" kern="1200" baseline="0" dirty="0" smtClean="0">
                          <a:solidFill>
                            <a:srgbClr val="00206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за дополнительную страховую премию</a:t>
                      </a:r>
                      <a:endParaRPr lang="ru-RU" sz="800" b="0" u="sng" kern="1200" dirty="0">
                        <a:solidFill>
                          <a:srgbClr val="00206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Максимальный лимит по страхованию багажа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1 000 </a:t>
                      </a:r>
                      <a:r>
                        <a:rPr lang="en-US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EUR/USD</a:t>
                      </a:r>
                      <a:endParaRPr lang="ru-RU" sz="800" b="0" kern="1200" dirty="0" smtClean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594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Полная утрата (пропажа багажа) размер выплаты составляет 25 </a:t>
                      </a:r>
                      <a:r>
                        <a:rPr lang="en-US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EUR/USD</a:t>
                      </a: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за 1 кг в эконом классе и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50 </a:t>
                      </a:r>
                      <a:r>
                        <a:rPr lang="en-US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EUR/USD</a:t>
                      </a: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за 1 кг в бизнес классе.</a:t>
                      </a:r>
                      <a:endParaRPr lang="ru-RU" sz="8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8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Полная утрата (пропажа багажа)  размер  выплаты составляет  1</a:t>
                      </a:r>
                      <a:r>
                        <a:rPr lang="en-US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000 руб. за каждый  килограмм багажа. </a:t>
                      </a:r>
                      <a:endParaRPr lang="ru-RU" sz="800" b="0" kern="120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342918">
                <a:tc vMerge="1">
                  <a:txBody>
                    <a:bodyPr/>
                    <a:lstStyle/>
                    <a:p>
                      <a:pPr algn="l"/>
                      <a:endParaRPr lang="ru-RU" sz="8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Задержка багажа. Выплата составляет 200 </a:t>
                      </a:r>
                      <a:r>
                        <a:rPr lang="en-US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EUR/USD</a:t>
                      </a: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на человека.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Задержка багажа.</a:t>
                      </a:r>
                      <a:r>
                        <a:rPr lang="ru-RU" sz="800" b="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Выплата составляет 150 руб. за каждый килограмм  багажа..</a:t>
                      </a:r>
                      <a:endParaRPr lang="ru-RU" sz="800" b="0" kern="120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468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Частичная поломка багажа. При документальном подтверждении –  в пределах стоимости на ремонт..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Расходы</a:t>
                      </a:r>
                      <a:r>
                        <a:rPr lang="ru-RU" sz="800" b="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 приведение в порядок застрахованного имущества. </a:t>
                      </a:r>
                      <a:endParaRPr lang="ru-RU" sz="800" b="0" kern="120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342918">
                <a:tc vMerge="1">
                  <a:txBody>
                    <a:bodyPr/>
                    <a:lstStyle/>
                    <a:p>
                      <a:pPr algn="l"/>
                      <a:endParaRPr lang="ru-RU" sz="8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Покрывается кража багажа  со взломом из охраняемого помещения </a:t>
                      </a:r>
                      <a:endParaRPr lang="ru-RU" sz="8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покрывается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00">
                        <a:alpha val="20000"/>
                      </a:srgbClr>
                    </a:solidFill>
                  </a:tcPr>
                </a:tc>
              </a:tr>
              <a:tr h="342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Период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действия полиса по страхованию багажа</a:t>
                      </a:r>
                      <a:endParaRPr lang="ru-RU" sz="7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На весь период поездки</a:t>
                      </a:r>
                      <a:endParaRPr lang="ru-RU" sz="800" kern="1200" baseline="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Только на время перевозки</a:t>
                      </a:r>
                      <a:r>
                        <a:rPr lang="en-US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во время поездки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Только на время перевозки</a:t>
                      </a:r>
                      <a:r>
                        <a:rPr lang="en-US" sz="800" b="0" kern="1200" dirty="0" smtClean="0">
                          <a:solidFill>
                            <a:srgbClr val="C00000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во</a:t>
                      </a:r>
                      <a:r>
                        <a:rPr lang="ru-RU" sz="800" b="0" kern="1200" baseline="0" dirty="0" smtClean="0">
                          <a:solidFill>
                            <a:srgbClr val="C00000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время поездки</a:t>
                      </a:r>
                      <a:endParaRPr lang="ru-RU" sz="800" b="0" kern="1200" dirty="0" smtClean="0">
                        <a:solidFill>
                          <a:srgbClr val="C00000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Возмещение расходов по рискам багажа</a:t>
                      </a:r>
                      <a:endParaRPr lang="ru-RU" sz="7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Не учитывается сумма возмещенная перевозчиком</a:t>
                      </a:r>
                      <a:endParaRPr lang="ru-RU" sz="800" kern="1200" baseline="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За минусом суммы возмещенной перевозчиком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C00000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За минусом суммы возмещенной перевозчиком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5" name="Picture 6" descr="https://www.erv.com/ressourcen/images/teaser-home/erv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b="16818"/>
          <a:stretch>
            <a:fillRect/>
          </a:stretch>
        </p:blipFill>
        <p:spPr bwMode="auto">
          <a:xfrm>
            <a:off x="3047550" y="394386"/>
            <a:ext cx="796954" cy="30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2" descr="http://ros-spravka.ru/upload/iblock/e53/logo_alfa_str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11" b="26611"/>
          <a:stretch>
            <a:fillRect/>
          </a:stretch>
        </p:blipFill>
        <p:spPr bwMode="auto">
          <a:xfrm>
            <a:off x="7308306" y="411510"/>
            <a:ext cx="1008112" cy="2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146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lnSpc>
                <a:spcPts val="2800"/>
              </a:lnSpc>
              <a:spcAft>
                <a:spcPts val="1400"/>
              </a:spcAft>
              <a:buClr>
                <a:srgbClr val="C3B600"/>
              </a:buClr>
              <a:buFont typeface="Verdana" pitchFamily="34" charset="0"/>
              <a:defRPr sz="2400" b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1pPr>
            <a:lvl2pPr marL="261938" indent="-260350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2pPr>
            <a:lvl3pPr marL="804863" indent="-263525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3pPr>
            <a:lvl4pPr marL="1270000" indent="-271463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4pPr>
            <a:lvl5pPr marL="1703388" indent="-266700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5pPr>
            <a:lvl6pPr marL="21605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6pPr>
            <a:lvl7pPr marL="26177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7pPr>
            <a:lvl8pPr marL="30749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8pPr>
            <a:lvl9pPr marL="35321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4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200" b="0" dirty="0">
                <a:solidFill>
                  <a:srgbClr val="575A5B"/>
                </a:solidFill>
                <a:ea typeface="Verdana" pitchFamily="34" charset="0"/>
                <a:cs typeface="Verdana" pitchFamily="34" charset="0"/>
              </a:rPr>
              <a:t>Дополнительные страховые риски</a:t>
            </a:r>
          </a:p>
        </p:txBody>
      </p:sp>
      <p:pic>
        <p:nvPicPr>
          <p:cNvPr id="8" name="Picture 2" descr="http://insurant-info.ru/wp-content/uploads/2014/06/kasko-pravila-ingosstr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8409"/>
          <a:stretch/>
        </p:blipFill>
        <p:spPr bwMode="auto">
          <a:xfrm>
            <a:off x="5292082" y="411511"/>
            <a:ext cx="715214" cy="27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20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os-spravka.ru/upload/iblock/e53/logo_alfa_str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213" y="293142"/>
            <a:ext cx="845412" cy="3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720307"/>
              </p:ext>
            </p:extLst>
          </p:nvPr>
        </p:nvGraphicFramePr>
        <p:xfrm>
          <a:off x="-1" y="627535"/>
          <a:ext cx="9144001" cy="446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145"/>
                <a:gridCol w="2446997"/>
                <a:gridCol w="2217592"/>
                <a:gridCol w="2371267"/>
              </a:tblGrid>
              <a:tr h="411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Амбулаторное лечение, в том числе больничный лист</a:t>
                      </a:r>
                    </a:p>
                  </a:txBody>
                  <a:tcPr marL="91447" marR="91447" marT="45632" marB="456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Покрывается, распространяется на близких родственников и компаньонов по поездке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32" marB="456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Покрывается, но сокращенный перечень близких родственников и не распространяется на компаньонов по поездке</a:t>
                      </a:r>
                    </a:p>
                  </a:txBody>
                  <a:tcPr marL="91432" marR="91432" marT="45677" marB="4567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покрывается</a:t>
                      </a:r>
                    </a:p>
                  </a:txBody>
                  <a:tcPr marL="91447" marR="91447" marT="45632" marB="4563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</a:tr>
              <a:tr h="7313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Стихийные бедствия препятствующие поездке или возвращению из поездки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2" marB="456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При задержке более 2х суток по причине стихийного бедствия, покрываются расходы связанные с аннулированием проездных документов, отказом от забронированного номера и иных услуг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подлежащих возмещению или подлежащих частичному возмещению.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 пределах лимита  –  200 </a:t>
                      </a: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EUR/USD</a:t>
                      </a:r>
                      <a:endParaRPr lang="ru-RU" sz="700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2" marB="456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покрываются</a:t>
                      </a:r>
                    </a:p>
                  </a:txBody>
                  <a:tcPr marL="91432" marR="91432" marT="45687" marB="4568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покрываются</a:t>
                      </a:r>
                    </a:p>
                  </a:txBody>
                  <a:tcPr marL="91447" marR="91447" marT="45642" marB="4564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</a:tr>
              <a:tr h="3427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Страхование распространяется на компаньонов по поездке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2" marB="456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91447" marR="91447" marT="45642" marB="456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распространяется на компаньонов по поездке</a:t>
                      </a:r>
                    </a:p>
                  </a:txBody>
                  <a:tcPr marL="91447" marR="91447" marT="45642" marB="4564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распространяется на компаньонов по поездке</a:t>
                      </a:r>
                    </a:p>
                  </a:txBody>
                  <a:tcPr marL="91447" marR="91447" marT="45642" marB="4564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</a:tr>
              <a:tr h="41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Отказ в визе, при наличии ранее полученного  отказа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Покрывается, если ранее полученный отказ был аннулирован, либо прошло более 3-месяцев после даты последнего отказа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За дополнительную страховую премию</a:t>
                      </a:r>
                      <a:endParaRPr lang="ru-RU" sz="700" kern="1200" baseline="0" dirty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Исключение</a:t>
                      </a:r>
                      <a:endParaRPr lang="ru-RU" sz="700" kern="1200" baseline="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</a:tr>
              <a:tr h="2169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Задержка</a:t>
                      </a:r>
                      <a:r>
                        <a:rPr lang="ru-RU" sz="8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в выдаче визы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За дополнительную страховую премию</a:t>
                      </a: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</a:tr>
              <a:tr h="4113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Отказ от поездки при раннем бронировании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Турист может отказаться от поездки в любой момент при наступлении страхового случая.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Актуально при раннем бронировании</a:t>
                      </a:r>
                      <a:endParaRPr lang="ru-RU" sz="700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Турист может отказаться от поездки только при страховом случае, который возник на дату начала поездки.</a:t>
                      </a: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Турист может отказаться от поездки только при страховом случае, который произошел не ранее чем за 15 дней до начала поездки</a:t>
                      </a: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</a:tr>
              <a:tr h="3046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Ограничения</a:t>
                      </a:r>
                      <a:r>
                        <a:rPr lang="ru-RU" sz="800" kern="1200" baseline="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 по визовым рискам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Ограничений по странам нет</a:t>
                      </a: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700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покрывается неполучение визы в консульстве США и Великобритании</a:t>
                      </a: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</a:tr>
              <a:tr h="3427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Неполадки, сбои со средством водного транспорта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700" kern="1200" baseline="0" dirty="0" err="1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покрыва</a:t>
                      </a:r>
                      <a:r>
                        <a:rPr lang="en-US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700" kern="1200" baseline="0" dirty="0" err="1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тся</a:t>
                      </a:r>
                      <a:endParaRPr lang="ru-RU" sz="700" kern="1200" baseline="0" dirty="0" smtClean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покрываются</a:t>
                      </a:r>
                    </a:p>
                  </a:txBody>
                  <a:tcPr marL="91447" marR="91447" marT="45647" marB="45647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40000"/>
                      </a:srgbClr>
                    </a:solidFill>
                  </a:tcPr>
                </a:tc>
              </a:tr>
              <a:tr h="2169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Отказ во въезде в страну</a:t>
                      </a: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Да</a:t>
                      </a:r>
                      <a:endParaRPr lang="ru-RU" sz="700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700" kern="1200" baseline="0" dirty="0" err="1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покрыва</a:t>
                      </a:r>
                      <a:r>
                        <a:rPr lang="en-US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700" kern="1200" baseline="0" dirty="0" err="1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тся</a:t>
                      </a:r>
                      <a:endParaRPr lang="ru-RU" sz="700" kern="1200" baseline="0" dirty="0" smtClean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 покрывается</a:t>
                      </a:r>
                      <a:endParaRPr lang="ru-RU" sz="700" kern="1200" baseline="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</a:tr>
              <a:tr h="6246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Близкие родственники</a:t>
                      </a: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тец, мать, законные супруги, родные братья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и сестры, бабушки/дедушки, внуки, а также близкие  родственники супруга/супруги Застрахованного . При этом перечень близких родственников не изменяется в зависимости от тех или иных рисков. </a:t>
                      </a:r>
                      <a:endParaRPr lang="ru-RU" sz="7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 зависимости от тех или иных рисков применяется разный перечень близких родственников</a:t>
                      </a:r>
                      <a:r>
                        <a:rPr lang="en-US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например, визовые риски распространяются только на законных супругов)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kern="1200" baseline="0" dirty="0" smtClean="0">
                        <a:solidFill>
                          <a:srgbClr val="003C78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7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тец, мать, законные супруги, родные братья</a:t>
                      </a: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и сестры, бабушки/дедушки, внуки, а также близкие  родственники супруга/супруги Застрахованного . При этом перечень близких родственников не изменяется в зависимости от тех или иных рисков. </a:t>
                      </a:r>
                      <a:endParaRPr lang="ru-RU" sz="7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20000"/>
                      </a:srgbClr>
                    </a:solidFill>
                  </a:tcPr>
                </a:tc>
              </a:tr>
              <a:tr h="3426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kern="1200" dirty="0" smtClean="0">
                          <a:solidFill>
                            <a:srgbClr val="003C78"/>
                          </a:solidFill>
                          <a:latin typeface="Neo Sans Pro Medium" panose="020B0704030504040204" pitchFamily="34" charset="0"/>
                          <a:ea typeface="+mn-ea"/>
                          <a:cs typeface="+mn-cs"/>
                        </a:rPr>
                        <a:t>Срок подачи заявления о наступлении страхового случая</a:t>
                      </a:r>
                      <a:endParaRPr lang="ru-RU" sz="800" kern="1200" dirty="0">
                        <a:solidFill>
                          <a:srgbClr val="003C78"/>
                        </a:solidFill>
                        <a:latin typeface="Neo Sans Pro Medium" panose="020B07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sym typeface="Wingdings"/>
                        </a:rPr>
                        <a:t>В течение 2х лет (исковая давность)</a:t>
                      </a:r>
                      <a:endParaRPr lang="ru-RU" sz="7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baseline="0" dirty="0" smtClean="0">
                          <a:solidFill>
                            <a:srgbClr val="003C78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 течение 7 календарных дней с даты наступления страхового случая</a:t>
                      </a: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baseline="0" dirty="0" smtClean="0">
                          <a:solidFill>
                            <a:srgbClr val="C00000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Необходимо  незамедлительно  направить заявление с пакетом необходимых документов </a:t>
                      </a:r>
                      <a:endParaRPr lang="ru-RU" sz="700" kern="1200" baseline="0" dirty="0">
                        <a:solidFill>
                          <a:srgbClr val="C00000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619" marB="45619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C0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313" name="Picture 6" descr="https://www.erv.com/ressourcen/images/teaser-home/erv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037" y="245964"/>
            <a:ext cx="680869" cy="3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/>
          <p:nvPr/>
        </p:nvSpPr>
        <p:spPr>
          <a:xfrm>
            <a:off x="179512" y="352650"/>
            <a:ext cx="1636712" cy="23018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002060"/>
                </a:solidFill>
                <a:latin typeface="Neo Sans Pro" panose="020B0504030504040204" pitchFamily="34" charset="0"/>
              </a:rPr>
              <a:t>Страховые риски / условия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146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lnSpc>
                <a:spcPts val="2800"/>
              </a:lnSpc>
              <a:spcAft>
                <a:spcPts val="1400"/>
              </a:spcAft>
              <a:buClr>
                <a:srgbClr val="C3B600"/>
              </a:buClr>
              <a:buFont typeface="Verdana" pitchFamily="34" charset="0"/>
              <a:defRPr sz="2400" b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1pPr>
            <a:lvl2pPr marL="261938" indent="-260350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2pPr>
            <a:lvl3pPr marL="804863" indent="-263525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3pPr>
            <a:lvl4pPr marL="1270000" indent="-271463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4pPr>
            <a:lvl5pPr marL="1703388" indent="-266700" eaLnBrk="0" hangingPunct="0">
              <a:lnSpc>
                <a:spcPts val="2400"/>
              </a:lnSpc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5pPr>
            <a:lvl6pPr marL="21605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6pPr>
            <a:lvl7pPr marL="26177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7pPr>
            <a:lvl8pPr marL="30749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8pPr>
            <a:lvl9pPr marL="3532188" indent="-2667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>
                <a:srgbClr val="C3B600"/>
              </a:buClr>
              <a:buSzPct val="150000"/>
              <a:buFont typeface="Verdana" pitchFamily="34" charset="0"/>
              <a:buBlip>
                <a:blip r:embed="rId5"/>
              </a:buBlip>
              <a:defRPr kumimoji="1">
                <a:solidFill>
                  <a:srgbClr val="003C78"/>
                </a:solidFill>
                <a:latin typeface="Neo Sans Pro" pitchFamily="34" charset="0"/>
                <a:ea typeface="Neo Sans Pro" pitchFamily="34" charset="0"/>
                <a:cs typeface="Neo Sans Pro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400" b="0" dirty="0">
                <a:solidFill>
                  <a:srgbClr val="575A5B"/>
                </a:solidFill>
                <a:ea typeface="Verdana" pitchFamily="34" charset="0"/>
                <a:cs typeface="Verdana" pitchFamily="34" charset="0"/>
              </a:rPr>
              <a:t>Отмена или прерывание поездки</a:t>
            </a:r>
          </a:p>
        </p:txBody>
      </p:sp>
      <p:pic>
        <p:nvPicPr>
          <p:cNvPr id="7" name="Picture 2" descr="http://insurant-info.ru/wp-content/uploads/2014/06/kasko-pravila-ingosstr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8409"/>
          <a:stretch/>
        </p:blipFill>
        <p:spPr bwMode="auto">
          <a:xfrm>
            <a:off x="5296223" y="339502"/>
            <a:ext cx="639063" cy="2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18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1"/>
            <a:ext cx="463233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-700274" y="3347381"/>
            <a:ext cx="5976257" cy="679269"/>
          </a:xfrm>
          <a:prstGeom prst="arc">
            <a:avLst>
              <a:gd name="adj1" fmla="val 10939421"/>
              <a:gd name="adj2" fmla="val 21279997"/>
            </a:avLst>
          </a:prstGeom>
          <a:ln w="25400" cap="rnd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5029" y="0"/>
            <a:ext cx="4557711" cy="51435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5" name="Arc 64"/>
          <p:cNvSpPr/>
          <p:nvPr/>
        </p:nvSpPr>
        <p:spPr>
          <a:xfrm>
            <a:off x="3910048" y="3353096"/>
            <a:ext cx="5976257" cy="679269"/>
          </a:xfrm>
          <a:prstGeom prst="arc">
            <a:avLst>
              <a:gd name="adj1" fmla="val 11138112"/>
              <a:gd name="adj2" fmla="val 21400523"/>
            </a:avLst>
          </a:prstGeom>
          <a:ln w="2540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2" name="Таблица 81">
            <a:extLst>
              <a:ext uri="{FF2B5EF4-FFF2-40B4-BE49-F238E27FC236}">
                <a16:creationId xmlns:a16="http://schemas.microsoft.com/office/drawing/2014/main" xmlns="" id="{E59BE736-9760-465E-B421-1C0D34458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164830"/>
              </p:ext>
            </p:extLst>
          </p:nvPr>
        </p:nvGraphicFramePr>
        <p:xfrm>
          <a:off x="-690030" y="72045"/>
          <a:ext cx="422112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1126">
                  <a:extLst>
                    <a:ext uri="{9D8B030D-6E8A-4147-A177-3AD203B41FA5}">
                      <a16:colId xmlns:a16="http://schemas.microsoft.com/office/drawing/2014/main" xmlns="" val="114935701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182563" indent="0" algn="ctr"/>
                      <a:r>
                        <a:rPr lang="ru-RU" sz="1400" b="0" dirty="0" smtClean="0">
                          <a:solidFill>
                            <a:srgbClr val="BEB400"/>
                          </a:solidFill>
                          <a:latin typeface="Neo Sans Pro" panose="020B0504030504040204" pitchFamily="34" charset="0"/>
                        </a:rPr>
                        <a:t>Страхование</a:t>
                      </a:r>
                      <a:r>
                        <a:rPr lang="ru-RU" sz="1400" b="0" baseline="0" dirty="0" smtClean="0">
                          <a:solidFill>
                            <a:srgbClr val="BEB400"/>
                          </a:solidFill>
                          <a:latin typeface="Neo Sans Pro" panose="020B0504030504040204" pitchFamily="34" charset="0"/>
                        </a:rPr>
                        <a:t> путешествующих</a:t>
                      </a:r>
                      <a:endParaRPr lang="ru-RU" sz="1400" b="0" dirty="0">
                        <a:solidFill>
                          <a:srgbClr val="BEB400"/>
                        </a:solidFill>
                        <a:latin typeface="Neo Sans Pro" panose="020B050403050404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3087636"/>
                  </a:ext>
                </a:extLst>
              </a:tr>
            </a:tbl>
          </a:graphicData>
        </a:graphic>
      </p:graphicFrame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01E8AB30-4E23-4DBC-9C96-A4974532BC04}"/>
              </a:ext>
            </a:extLst>
          </p:cNvPr>
          <p:cNvCxnSpPr>
            <a:cxnSpLocks/>
          </p:cNvCxnSpPr>
          <p:nvPr/>
        </p:nvCxnSpPr>
        <p:spPr>
          <a:xfrm>
            <a:off x="4" y="471264"/>
            <a:ext cx="4347563" cy="1"/>
          </a:xfrm>
          <a:prstGeom prst="line">
            <a:avLst/>
          </a:prstGeom>
          <a:ln w="22225" cap="rnd">
            <a:solidFill>
              <a:srgbClr val="BEB4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andreym\Downloads\b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31" y="1253056"/>
            <a:ext cx="348921" cy="3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8" descr="C:\Users\andreym\Desktop\icons_\volca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31" y="2549107"/>
            <a:ext cx="368403" cy="3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887" y="774020"/>
            <a:ext cx="3183178" cy="48474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Амбулаторное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лечение, включая помощь при хронических заболеваниях и аллергии</a:t>
            </a:r>
          </a:p>
          <a:p>
            <a:pPr defTabSz="685749"/>
            <a:r>
              <a:rPr lang="ru-RU" sz="900" dirty="0">
                <a:solidFill>
                  <a:srgbClr val="70AD47">
                    <a:lumMod val="75000"/>
                  </a:srgbClr>
                </a:solidFill>
                <a:latin typeface="Neo Sans Pro" panose="020B0504030504040204" pitchFamily="34" charset="0"/>
              </a:rPr>
              <a:t>(включая помощь при хронических заболеваниях)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3531" y="1347545"/>
            <a:ext cx="2813978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Стационарное лечение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3533" y="2559035"/>
            <a:ext cx="2212133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Медицинская помощь в результате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терактов и стихийных бедствий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6786252-9BFC-497C-9B4E-57A3BCA19BD7}"/>
              </a:ext>
            </a:extLst>
          </p:cNvPr>
          <p:cNvSpPr/>
          <p:nvPr/>
        </p:nvSpPr>
        <p:spPr>
          <a:xfrm>
            <a:off x="3693436" y="146406"/>
            <a:ext cx="4458781" cy="28853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marL="136913" algn="ctr" defTabSz="685749"/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Страхование пассажиров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681925C7-D402-42D1-A16E-6F0DB0B94CEB}"/>
              </a:ext>
            </a:extLst>
          </p:cNvPr>
          <p:cNvCxnSpPr>
            <a:cxnSpLocks/>
          </p:cNvCxnSpPr>
          <p:nvPr/>
        </p:nvCxnSpPr>
        <p:spPr>
          <a:xfrm>
            <a:off x="4947085" y="465904"/>
            <a:ext cx="4196916" cy="5360"/>
          </a:xfrm>
          <a:prstGeom prst="line">
            <a:avLst/>
          </a:prstGeom>
          <a:ln w="22225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ndreym\Downloads\f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31" y="2124618"/>
            <a:ext cx="348921" cy="2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13533" y="1726145"/>
            <a:ext cx="2556700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Эвакуация по медицинским показаниям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xmlns="" id="{ACDB6251-52CE-4F81-9954-E92EEB6F051C}"/>
              </a:ext>
            </a:extLst>
          </p:cNvPr>
          <p:cNvSpPr txBox="1"/>
          <p:nvPr/>
        </p:nvSpPr>
        <p:spPr>
          <a:xfrm>
            <a:off x="2694671" y="2859783"/>
            <a:ext cx="1930565" cy="43858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1200" dirty="0">
                <a:solidFill>
                  <a:srgbClr val="70AD47">
                    <a:lumMod val="75000"/>
                  </a:srgbClr>
                </a:solidFill>
                <a:latin typeface="KremlinCTT" pitchFamily="2" charset="0"/>
              </a:rPr>
              <a:t>… и многое другое, что недоступно </a:t>
            </a:r>
            <a:br>
              <a:rPr lang="ru-RU" sz="1200" dirty="0">
                <a:solidFill>
                  <a:srgbClr val="70AD47">
                    <a:lumMod val="75000"/>
                  </a:srgbClr>
                </a:solidFill>
                <a:latin typeface="KremlinCTT" pitchFamily="2" charset="0"/>
              </a:rPr>
            </a:br>
            <a:r>
              <a:rPr lang="ru-RU" sz="1200" dirty="0">
                <a:solidFill>
                  <a:srgbClr val="70AD47">
                    <a:lumMod val="75000"/>
                  </a:srgbClr>
                </a:solidFill>
                <a:latin typeface="KremlinCTT" pitchFamily="2" charset="0"/>
              </a:rPr>
              <a:t>в продуктах страхования пассажиров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34891" y="818534"/>
            <a:ext cx="2432853" cy="48474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Амбулаторное лечение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</a:br>
            <a:r>
              <a:rPr lang="ru-RU" sz="900" dirty="0">
                <a:solidFill>
                  <a:srgbClr val="C00000"/>
                </a:solidFill>
                <a:latin typeface="Neo Sans Pro Light" panose="020B0304030504040204" pitchFamily="34" charset="0"/>
              </a:rPr>
              <a:t>(помощь при хронических заболеваниях ограничена или отсутствует)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34893" y="2442031"/>
            <a:ext cx="2044142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Медицинская помощь в результате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терактов и стихийных бедствий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6A3E842-F035-4D57-AFA0-83D2679A7057}"/>
              </a:ext>
            </a:extLst>
          </p:cNvPr>
          <p:cNvSpPr txBox="1"/>
          <p:nvPr/>
        </p:nvSpPr>
        <p:spPr>
          <a:xfrm>
            <a:off x="-24533" y="509947"/>
            <a:ext cx="4611188" cy="24237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Медицинские расходы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28BB580-60A3-479A-86C6-DC34AAED03FC}"/>
              </a:ext>
            </a:extLst>
          </p:cNvPr>
          <p:cNvSpPr txBox="1"/>
          <p:nvPr/>
        </p:nvSpPr>
        <p:spPr>
          <a:xfrm>
            <a:off x="4590310" y="509947"/>
            <a:ext cx="4550243" cy="24237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Медицинские расходы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20CF5FB-064F-412D-9354-39005695B673}"/>
              </a:ext>
            </a:extLst>
          </p:cNvPr>
          <p:cNvSpPr txBox="1"/>
          <p:nvPr/>
        </p:nvSpPr>
        <p:spPr>
          <a:xfrm>
            <a:off x="5834894" y="2085947"/>
            <a:ext cx="2212133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Посмертная репатриация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7F5BDAA-D620-4367-9B0A-40F71A7AE49E}"/>
              </a:ext>
            </a:extLst>
          </p:cNvPr>
          <p:cNvSpPr txBox="1"/>
          <p:nvPr/>
        </p:nvSpPr>
        <p:spPr>
          <a:xfrm>
            <a:off x="5834894" y="1349012"/>
            <a:ext cx="1894009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Стационарное лечение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A7B4A11-AD0E-41B2-A15D-A3C4ACD54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002" y="3922625"/>
            <a:ext cx="243861" cy="24386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1F836D4-FF7A-4F96-85DF-BEAF591F711B}"/>
              </a:ext>
            </a:extLst>
          </p:cNvPr>
          <p:cNvSpPr txBox="1"/>
          <p:nvPr/>
        </p:nvSpPr>
        <p:spPr>
          <a:xfrm>
            <a:off x="-221456" y="4144255"/>
            <a:ext cx="1843520" cy="62324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от несчастных случаев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Neo Sans Pro Light" panose="020B0304030504040204" pitchFamily="34" charset="0"/>
            </a:endParaRPr>
          </a:p>
          <a:p>
            <a:pPr algn="ctr" defTabSz="685749"/>
            <a:r>
              <a:rPr lang="en-US" sz="900" dirty="0">
                <a:solidFill>
                  <a:srgbClr val="70AD47">
                    <a:lumMod val="75000"/>
                  </a:srgbClr>
                </a:solidFill>
                <a:latin typeface="Neo Sans Pro Light" panose="020B0304030504040204" pitchFamily="34" charset="0"/>
              </a:rPr>
              <a:t>(</a:t>
            </a:r>
            <a:r>
              <a:rPr lang="ru-RU" sz="900" dirty="0">
                <a:solidFill>
                  <a:srgbClr val="70AD47">
                    <a:lumMod val="75000"/>
                  </a:srgbClr>
                </a:solidFill>
                <a:latin typeface="Neo Sans Pro Light" panose="020B0304030504040204" pitchFamily="34" charset="0"/>
              </a:rPr>
              <a:t>действует при </a:t>
            </a:r>
            <a:br>
              <a:rPr lang="ru-RU" sz="900" dirty="0">
                <a:solidFill>
                  <a:srgbClr val="70AD47">
                    <a:lumMod val="75000"/>
                  </a:srgb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srgbClr val="70AD47">
                    <a:lumMod val="75000"/>
                  </a:srgbClr>
                </a:solidFill>
                <a:latin typeface="Neo Sans Pro Light" panose="020B0304030504040204" pitchFamily="34" charset="0"/>
              </a:rPr>
              <a:t>авиакатастрофах)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290DDDC-A3ED-4EBF-9E9A-FAE9156E426A}"/>
              </a:ext>
            </a:extLst>
          </p:cNvPr>
          <p:cNvSpPr txBox="1"/>
          <p:nvPr/>
        </p:nvSpPr>
        <p:spPr>
          <a:xfrm>
            <a:off x="1144197" y="4052413"/>
            <a:ext cx="2212133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багажа</a:t>
            </a:r>
          </a:p>
        </p:txBody>
      </p:sp>
      <p:sp>
        <p:nvSpPr>
          <p:cNvPr id="98" name="object 12">
            <a:extLst>
              <a:ext uri="{FF2B5EF4-FFF2-40B4-BE49-F238E27FC236}">
                <a16:creationId xmlns:a16="http://schemas.microsoft.com/office/drawing/2014/main" xmlns="" id="{00CC4494-4F2E-43A6-A4BB-FE95740EA50C}"/>
              </a:ext>
            </a:extLst>
          </p:cNvPr>
          <p:cNvSpPr/>
          <p:nvPr/>
        </p:nvSpPr>
        <p:spPr>
          <a:xfrm>
            <a:off x="1515563" y="4530539"/>
            <a:ext cx="243861" cy="244091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749"/>
            <a:endParaRPr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1548E6C-4BE0-4D7F-9F34-EA0E377CFD47}"/>
              </a:ext>
            </a:extLst>
          </p:cNvPr>
          <p:cNvSpPr txBox="1"/>
          <p:nvPr/>
        </p:nvSpPr>
        <p:spPr>
          <a:xfrm>
            <a:off x="2720165" y="4144256"/>
            <a:ext cx="2212133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гражданской ответственности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239F027B-2506-4BC6-93C4-ACC0306222EA}"/>
              </a:ext>
            </a:extLst>
          </p:cNvPr>
          <p:cNvSpPr txBox="1"/>
          <p:nvPr/>
        </p:nvSpPr>
        <p:spPr>
          <a:xfrm>
            <a:off x="531429" y="4753078"/>
            <a:ext cx="2212133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от отмены поездки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64A288F5-38A6-430A-BFF0-3CE9FAE5B734}"/>
              </a:ext>
            </a:extLst>
          </p:cNvPr>
          <p:cNvSpPr txBox="1"/>
          <p:nvPr/>
        </p:nvSpPr>
        <p:spPr>
          <a:xfrm>
            <a:off x="1793377" y="4766564"/>
            <a:ext cx="2212133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прерывания поездки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F83462B-3B93-46DA-BF84-6117AF82AEBE}"/>
              </a:ext>
            </a:extLst>
          </p:cNvPr>
          <p:cNvSpPr txBox="1"/>
          <p:nvPr/>
        </p:nvSpPr>
        <p:spPr>
          <a:xfrm>
            <a:off x="-55335" y="3490264"/>
            <a:ext cx="4611188" cy="24237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Дополнительные расходы</a:t>
            </a:r>
          </a:p>
        </p:txBody>
      </p:sp>
      <p:pic>
        <p:nvPicPr>
          <p:cNvPr id="114" name="Picture 3" descr="C:\Users\andreym\Downloads\draw-check-mark.png">
            <a:extLst>
              <a:ext uri="{FF2B5EF4-FFF2-40B4-BE49-F238E27FC236}">
                <a16:creationId xmlns:a16="http://schemas.microsoft.com/office/drawing/2014/main" xmlns="" id="{D6E56324-F180-42BF-BE19-D2023EF7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2394" y="847753"/>
            <a:ext cx="187838" cy="1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DA0650E5-B254-4628-BC9E-BFDAC615AC2D}"/>
              </a:ext>
            </a:extLst>
          </p:cNvPr>
          <p:cNvSpPr txBox="1"/>
          <p:nvPr/>
        </p:nvSpPr>
        <p:spPr>
          <a:xfrm>
            <a:off x="4347565" y="4144255"/>
            <a:ext cx="1843520" cy="62324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от несчастных случаев</a:t>
            </a:r>
          </a:p>
          <a:p>
            <a:pPr algn="ctr" defTabSz="685749"/>
            <a:r>
              <a:rPr lang="ru-RU" sz="900" dirty="0">
                <a:solidFill>
                  <a:srgbClr val="C00000"/>
                </a:solidFill>
                <a:latin typeface="Neo Sans Pro Light" panose="020B0304030504040204" pitchFamily="34" charset="0"/>
              </a:rPr>
              <a:t>(не покрываются </a:t>
            </a:r>
            <a:br>
              <a:rPr lang="ru-RU" sz="900" dirty="0">
                <a:solidFill>
                  <a:srgbClr val="C00000"/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srgbClr val="C00000"/>
                </a:solidFill>
                <a:latin typeface="Neo Sans Pro Light" panose="020B0304030504040204" pitchFamily="34" charset="0"/>
              </a:rPr>
              <a:t>авиакатастрофы)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B236968F-02C4-450B-A2ED-5AB7CA317E2B}"/>
              </a:ext>
            </a:extLst>
          </p:cNvPr>
          <p:cNvSpPr txBox="1"/>
          <p:nvPr/>
        </p:nvSpPr>
        <p:spPr>
          <a:xfrm>
            <a:off x="7289186" y="4144256"/>
            <a:ext cx="2212133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гражданской ответственности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9350504C-811B-4177-806F-7D1FF58A992B}"/>
              </a:ext>
            </a:extLst>
          </p:cNvPr>
          <p:cNvSpPr txBox="1"/>
          <p:nvPr/>
        </p:nvSpPr>
        <p:spPr>
          <a:xfrm>
            <a:off x="5100450" y="4710229"/>
            <a:ext cx="2212133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от отмены поездки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4E9B6D9-87DE-4B64-9613-73B099B6BFDE}"/>
              </a:ext>
            </a:extLst>
          </p:cNvPr>
          <p:cNvSpPr txBox="1"/>
          <p:nvPr/>
        </p:nvSpPr>
        <p:spPr>
          <a:xfrm>
            <a:off x="6362398" y="4723716"/>
            <a:ext cx="2212133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</a:t>
            </a:r>
            <a:b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</a:b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прерывания поездки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2BD8705-719A-4B2E-978E-F3828FA7E013}"/>
              </a:ext>
            </a:extLst>
          </p:cNvPr>
          <p:cNvSpPr txBox="1"/>
          <p:nvPr/>
        </p:nvSpPr>
        <p:spPr>
          <a:xfrm>
            <a:off x="4500496" y="3446221"/>
            <a:ext cx="4611188" cy="24237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Дополнительные расходы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F8A178F4-F3CE-43B3-BEA1-B6CB128B53AD}"/>
              </a:ext>
            </a:extLst>
          </p:cNvPr>
          <p:cNvSpPr txBox="1"/>
          <p:nvPr/>
        </p:nvSpPr>
        <p:spPr>
          <a:xfrm>
            <a:off x="5755384" y="4052413"/>
            <a:ext cx="2212133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 Light" panose="020B0304030504040204" pitchFamily="34" charset="0"/>
              </a:rPr>
              <a:t>Страхование багажа</a:t>
            </a: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xmlns="" id="{00117787-9BE1-47D6-B896-FEC675E8AC57}"/>
              </a:ext>
            </a:extLst>
          </p:cNvPr>
          <p:cNvSpPr txBox="1"/>
          <p:nvPr/>
        </p:nvSpPr>
        <p:spPr>
          <a:xfrm rot="21400314">
            <a:off x="-35580" y="3295599"/>
            <a:ext cx="2157977" cy="118195"/>
          </a:xfrm>
          <a:prstGeom prst="rect">
            <a:avLst/>
          </a:prstGeom>
          <a:noFill/>
        </p:spPr>
        <p:txBody>
          <a:bodyPr wrap="square" lIns="68576" tIns="34289" rIns="68576" bIns="34289" rtlCol="0">
            <a:prstTxWarp prst="textArchUp">
              <a:avLst>
                <a:gd name="adj" fmla="val 12096016"/>
              </a:avLst>
            </a:prstTxWarp>
            <a:spAutoFit/>
          </a:bodyPr>
          <a:lstStyle/>
          <a:p>
            <a:pPr algn="ctr"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Cyr" panose="020B0503000000000004" pitchFamily="34" charset="0"/>
              </a:rPr>
              <a:t>Минимальная страховая сумма</a:t>
            </a: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Cyr" panose="020B0503000000000004" pitchFamily="34" charset="0"/>
              </a:rPr>
              <a:t/>
            </a:r>
            <a:b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Cyr" panose="020B0503000000000004" pitchFamily="34" charset="0"/>
              </a:rPr>
            </a:br>
            <a:r>
              <a:rPr lang="en-US" sz="1100" dirty="0">
                <a:solidFill>
                  <a:srgbClr val="70AD47">
                    <a:lumMod val="75000"/>
                  </a:srgbClr>
                </a:solidFill>
                <a:latin typeface="Neo Sans Pro Medium" panose="020B0704030504040204" pitchFamily="34" charset="0"/>
              </a:rPr>
              <a:t>40 000 </a:t>
            </a:r>
            <a:r>
              <a:rPr lang="en-US" sz="1000" dirty="0">
                <a:solidFill>
                  <a:srgbClr val="70AD47">
                    <a:lumMod val="75000"/>
                  </a:srgbClr>
                </a:solidFill>
                <a:latin typeface="Neo Sans Cyr" panose="020B0503000000000004" pitchFamily="34" charset="0"/>
              </a:rPr>
              <a:t>€/$</a:t>
            </a:r>
            <a:endParaRPr lang="ru-RU" sz="1400" dirty="0">
              <a:solidFill>
                <a:srgbClr val="70AD47">
                  <a:lumMod val="75000"/>
                </a:srgbClr>
              </a:solidFill>
              <a:latin typeface="Neo Sans Cyr" panose="020B05030000000000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8D5E917A-3F93-4E02-BDDE-906F272CDDF8}"/>
              </a:ext>
            </a:extLst>
          </p:cNvPr>
          <p:cNvSpPr txBox="1"/>
          <p:nvPr/>
        </p:nvSpPr>
        <p:spPr>
          <a:xfrm rot="21356162">
            <a:off x="4226082" y="3277142"/>
            <a:ext cx="2489980" cy="259419"/>
          </a:xfrm>
          <a:prstGeom prst="rect">
            <a:avLst/>
          </a:prstGeom>
          <a:noFill/>
        </p:spPr>
        <p:txBody>
          <a:bodyPr wrap="square" lIns="68576" tIns="34289" rIns="68576" bIns="34289" rtlCol="0">
            <a:prstTxWarp prst="textArchUp">
              <a:avLst/>
            </a:prstTxWarp>
            <a:spAutoFit/>
          </a:bodyPr>
          <a:lstStyle/>
          <a:p>
            <a:pPr defTabSz="685749"/>
            <a:endParaRPr lang="en-US" sz="2700" dirty="0">
              <a:solidFill>
                <a:prstClr val="black">
                  <a:lumMod val="65000"/>
                  <a:lumOff val="35000"/>
                </a:prstClr>
              </a:solidFill>
              <a:latin typeface="Neo Sans Cyr" panose="020B0503000000000004" pitchFamily="34" charset="0"/>
            </a:endParaRPr>
          </a:p>
          <a:p>
            <a:pPr algn="ctr" defTabSz="685749"/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Cyr" panose="020B0503000000000004" pitchFamily="34" charset="0"/>
              </a:rPr>
              <a:t>Страховая сумма </a:t>
            </a:r>
            <a:b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Cyr" panose="020B0503000000000004" pitchFamily="34" charset="0"/>
              </a:rPr>
            </a:br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Cyr" panose="020B0503000000000004" pitchFamily="34" charset="0"/>
              </a:rPr>
              <a:t>у продукта для «Эконом класса»</a:t>
            </a:r>
            <a:b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Cyr" panose="020B0503000000000004" pitchFamily="34" charset="0"/>
              </a:rPr>
            </a:br>
            <a:r>
              <a:rPr lang="en-US" sz="1200" dirty="0">
                <a:solidFill>
                  <a:srgbClr val="C00000"/>
                </a:solidFill>
                <a:latin typeface="Neo Sans Pro Medium" panose="020B0704030504040204" pitchFamily="34" charset="0"/>
              </a:rPr>
              <a:t>1 500 000 </a:t>
            </a:r>
            <a:r>
              <a:rPr lang="ru-RU" sz="1100" dirty="0">
                <a:solidFill>
                  <a:srgbClr val="C00000"/>
                </a:solidFill>
                <a:latin typeface="Neo Sans Cyr" panose="020B0503000000000004" pitchFamily="34" charset="0"/>
              </a:rPr>
              <a:t>₽ </a:t>
            </a:r>
            <a:r>
              <a:rPr lang="ru-RU" sz="1000" dirty="0">
                <a:solidFill>
                  <a:srgbClr val="C00000"/>
                </a:solidFill>
                <a:latin typeface="Neo Sans Cyr" panose="020B0503000000000004" pitchFamily="34" charset="0"/>
              </a:rPr>
              <a:t>(20 </a:t>
            </a:r>
            <a:r>
              <a:rPr lang="en-US" sz="1000" dirty="0">
                <a:solidFill>
                  <a:srgbClr val="C00000"/>
                </a:solidFill>
                <a:latin typeface="Neo Sans Cyr" panose="020B0503000000000004" pitchFamily="34" charset="0"/>
              </a:rPr>
              <a:t>5</a:t>
            </a:r>
            <a:r>
              <a:rPr lang="ru-RU" sz="1000" dirty="0">
                <a:solidFill>
                  <a:srgbClr val="C00000"/>
                </a:solidFill>
                <a:latin typeface="Neo Sans Cyr" panose="020B0503000000000004" pitchFamily="34" charset="0"/>
              </a:rPr>
              <a:t>00 </a:t>
            </a:r>
            <a:r>
              <a:rPr lang="en-US" sz="900" dirty="0">
                <a:solidFill>
                  <a:srgbClr val="C00000"/>
                </a:solidFill>
                <a:latin typeface="Neo Sans Cyr" panose="020B0503000000000004" pitchFamily="34" charset="0"/>
              </a:rPr>
              <a:t>€</a:t>
            </a:r>
            <a:r>
              <a:rPr lang="en-US" sz="1000" dirty="0">
                <a:solidFill>
                  <a:srgbClr val="C00000"/>
                </a:solidFill>
                <a:latin typeface="Neo Sans Cyr" panose="020B0503000000000004" pitchFamily="34" charset="0"/>
              </a:rPr>
              <a:t>)</a:t>
            </a:r>
            <a:endParaRPr lang="ru-RU" sz="1100" dirty="0">
              <a:solidFill>
                <a:srgbClr val="C00000"/>
              </a:solidFill>
              <a:latin typeface="Neo Sans Cyr" panose="020B0503000000000004" pitchFamily="34" charset="0"/>
            </a:endParaRPr>
          </a:p>
        </p:txBody>
      </p:sp>
      <p:pic>
        <p:nvPicPr>
          <p:cNvPr id="147" name="Picture 3" descr="C:\Users\andreym\Downloads\draw-check-mark.png">
            <a:extLst>
              <a:ext uri="{FF2B5EF4-FFF2-40B4-BE49-F238E27FC236}">
                <a16:creationId xmlns:a16="http://schemas.microsoft.com/office/drawing/2014/main" xmlns="" id="{94D28637-AE33-474B-8348-8E247822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3769" y="3127863"/>
            <a:ext cx="150320" cy="15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Дуга 2062">
            <a:extLst>
              <a:ext uri="{FF2B5EF4-FFF2-40B4-BE49-F238E27FC236}">
                <a16:creationId xmlns:a16="http://schemas.microsoft.com/office/drawing/2014/main" xmlns="" id="{FD047697-E2D5-4297-B2B7-235E30920E2B}"/>
              </a:ext>
            </a:extLst>
          </p:cNvPr>
          <p:cNvSpPr/>
          <p:nvPr/>
        </p:nvSpPr>
        <p:spPr>
          <a:xfrm rot="18855769">
            <a:off x="5693457" y="2854124"/>
            <a:ext cx="1409890" cy="1542771"/>
          </a:xfrm>
          <a:prstGeom prst="arc">
            <a:avLst>
              <a:gd name="adj1" fmla="val 16951891"/>
              <a:gd name="adj2" fmla="val 20574525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76321" y="2852127"/>
            <a:ext cx="1575303" cy="418794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ru-RU" sz="1100" u="sng" dirty="0">
                <a:solidFill>
                  <a:srgbClr val="C00000"/>
                </a:solidFill>
                <a:latin typeface="KremlinCTT" pitchFamily="2" charset="0"/>
              </a:rPr>
              <a:t>Не соответствует ФЗ-155</a:t>
            </a:r>
          </a:p>
        </p:txBody>
      </p:sp>
      <p:pic>
        <p:nvPicPr>
          <p:cNvPr id="87" name="Рисунок 2066">
            <a:extLst>
              <a:ext uri="{FF2B5EF4-FFF2-40B4-BE49-F238E27FC236}">
                <a16:creationId xmlns:a16="http://schemas.microsoft.com/office/drawing/2014/main" xmlns="" id="{14B1DD0A-969D-46F4-946B-A7D41BE31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2831" y="3089861"/>
            <a:ext cx="386735" cy="199547"/>
          </a:xfrm>
          <a:prstGeom prst="rect">
            <a:avLst/>
          </a:prstGeom>
        </p:spPr>
      </p:pic>
      <p:sp>
        <p:nvSpPr>
          <p:cNvPr id="89" name="TextBox 41">
            <a:extLst>
              <a:ext uri="{FF2B5EF4-FFF2-40B4-BE49-F238E27FC236}">
                <a16:creationId xmlns:a16="http://schemas.microsoft.com/office/drawing/2014/main" xmlns="" id="{ACDB6251-52CE-4F81-9954-E92EEB6F051C}"/>
              </a:ext>
            </a:extLst>
          </p:cNvPr>
          <p:cNvSpPr txBox="1"/>
          <p:nvPr/>
        </p:nvSpPr>
        <p:spPr>
          <a:xfrm rot="21387900">
            <a:off x="7091439" y="514048"/>
            <a:ext cx="2401414" cy="22313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sz="1000" u="sng" dirty="0">
                <a:solidFill>
                  <a:srgbClr val="C00000"/>
                </a:solidFill>
                <a:latin typeface="KremlinCTT" pitchFamily="2" charset="0"/>
              </a:rPr>
              <a:t>Ограниченный</a:t>
            </a:r>
            <a:r>
              <a:rPr lang="ru-RU" sz="1000" dirty="0">
                <a:solidFill>
                  <a:srgbClr val="C00000"/>
                </a:solidFill>
                <a:latin typeface="KremlinCTT" pitchFamily="2" charset="0"/>
              </a:rPr>
              <a:t> объем покрытия</a:t>
            </a:r>
            <a:endParaRPr lang="ru-RU" sz="1000" u="sng" dirty="0">
              <a:solidFill>
                <a:srgbClr val="C00000"/>
              </a:solidFill>
              <a:latin typeface="KremlinCTT" pitchFamily="2" charset="0"/>
            </a:endParaRPr>
          </a:p>
        </p:txBody>
      </p:sp>
      <p:pic>
        <p:nvPicPr>
          <p:cNvPr id="90" name="Рисунок 2066">
            <a:extLst>
              <a:ext uri="{FF2B5EF4-FFF2-40B4-BE49-F238E27FC236}">
                <a16:creationId xmlns:a16="http://schemas.microsoft.com/office/drawing/2014/main" xmlns="" id="{14B1DD0A-969D-46F4-946B-A7D41BE31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65842" y="3950971"/>
            <a:ext cx="271773" cy="140229"/>
          </a:xfrm>
          <a:prstGeom prst="rect">
            <a:avLst/>
          </a:prstGeom>
        </p:spPr>
      </p:pic>
      <p:pic>
        <p:nvPicPr>
          <p:cNvPr id="1027" name="Picture 3" descr="C:\Users\andreym\Downloads\trave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31" y="1693033"/>
            <a:ext cx="348921" cy="3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1213533" y="2144276"/>
            <a:ext cx="2212133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Посмертная репатриация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34894" y="1717412"/>
            <a:ext cx="2654317" cy="2077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Neo Sans Pro" panose="020B0504030504040204" pitchFamily="34" charset="0"/>
              </a:rPr>
              <a:t>Эвакуация по медицинским показаниям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1" y="771836"/>
            <a:ext cx="368403" cy="3323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401" y="847623"/>
            <a:ext cx="328325" cy="328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0088" y="1224878"/>
            <a:ext cx="329184" cy="329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5973" y="1646354"/>
            <a:ext cx="301752" cy="3017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087" y="2103802"/>
            <a:ext cx="292608" cy="292608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764" y="2497827"/>
            <a:ext cx="310896" cy="310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0305" y="2583291"/>
            <a:ext cx="182880" cy="1828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067" y="788385"/>
            <a:ext cx="196709" cy="220387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510" y="1287074"/>
            <a:ext cx="196709" cy="220387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769" y="1777650"/>
            <a:ext cx="196709" cy="220387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344" y="2148718"/>
            <a:ext cx="196709" cy="220387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511" y="2571752"/>
            <a:ext cx="196709" cy="220387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080" y="3790743"/>
            <a:ext cx="131307" cy="147112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769" y="3888270"/>
            <a:ext cx="131307" cy="147112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086" y="4467735"/>
            <a:ext cx="131307" cy="14711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12" y="4463136"/>
            <a:ext cx="131307" cy="147112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664" y="3885255"/>
            <a:ext cx="131307" cy="14711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985" y="1290112"/>
            <a:ext cx="196709" cy="2203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816" y="875357"/>
            <a:ext cx="197042" cy="11543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816" y="1704707"/>
            <a:ext cx="197042" cy="11543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985" y="2081311"/>
            <a:ext cx="196709" cy="220387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816" y="2534058"/>
            <a:ext cx="197042" cy="1154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420" y="827839"/>
            <a:ext cx="483839" cy="320978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420" y="1649824"/>
            <a:ext cx="483839" cy="320978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420" y="2471440"/>
            <a:ext cx="483839" cy="3209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042" y="3786141"/>
            <a:ext cx="247231" cy="24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915" y="3820536"/>
            <a:ext cx="247230" cy="246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554" y="3920405"/>
            <a:ext cx="246888" cy="2468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577" y="4504029"/>
            <a:ext cx="247231" cy="2468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436" y="3916692"/>
            <a:ext cx="233486" cy="2468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746" y="3864962"/>
            <a:ext cx="221465" cy="2468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679" y="4519057"/>
            <a:ext cx="246888" cy="2468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974" y="4486804"/>
            <a:ext cx="246888" cy="2468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817" y="4442165"/>
            <a:ext cx="365014" cy="2677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2580" y="4419614"/>
            <a:ext cx="331764" cy="243357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0029" y="3887193"/>
            <a:ext cx="131307" cy="147112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0032" y="3790011"/>
            <a:ext cx="131307" cy="147112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9967" y="4474689"/>
            <a:ext cx="197042" cy="115432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9073" y="4475190"/>
            <a:ext cx="131307" cy="147112"/>
          </a:xfrm>
          <a:prstGeom prst="rect">
            <a:avLst/>
          </a:prstGeom>
        </p:spPr>
      </p:pic>
      <p:pic>
        <p:nvPicPr>
          <p:cNvPr id="149" name="Рисунок 2066">
            <a:extLst>
              <a:ext uri="{FF2B5EF4-FFF2-40B4-BE49-F238E27FC236}">
                <a16:creationId xmlns:a16="http://schemas.microsoft.com/office/drawing/2014/main" xmlns="" id="{14B1DD0A-969D-46F4-946B-A7D41BE31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8336" y="4421612"/>
            <a:ext cx="271773" cy="140229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0238" y="3889422"/>
            <a:ext cx="197042" cy="115432"/>
          </a:xfrm>
          <a:prstGeom prst="rect">
            <a:avLst/>
          </a:prstGeom>
        </p:spPr>
      </p:pic>
      <p:pic>
        <p:nvPicPr>
          <p:cNvPr id="151" name="Рисунок 2066">
            <a:extLst>
              <a:ext uri="{FF2B5EF4-FFF2-40B4-BE49-F238E27FC236}">
                <a16:creationId xmlns:a16="http://schemas.microsoft.com/office/drawing/2014/main" xmlns="" id="{14B1DD0A-969D-46F4-946B-A7D41BE31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48607" y="3836344"/>
            <a:ext cx="271773" cy="140229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027" y="3043417"/>
            <a:ext cx="197042" cy="11543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AB047BFF-94A1-4F88-B69F-EF9BEAF4003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5350" y="78920"/>
            <a:ext cx="293645" cy="293645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572C3F81-64D3-4D6B-B373-87205904AA24}"/>
              </a:ext>
            </a:extLst>
          </p:cNvPr>
          <p:cNvSpPr/>
          <p:nvPr/>
        </p:nvSpPr>
        <p:spPr>
          <a:xfrm>
            <a:off x="3291615" y="25708"/>
            <a:ext cx="1130758" cy="407804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rgbClr val="70AD47">
                    <a:lumMod val="75000"/>
                  </a:srgbClr>
                </a:solidFill>
                <a:latin typeface="Neo Sans Pro Light" panose="020B0304030504040204" pitchFamily="34" charset="0"/>
              </a:rPr>
              <a:t>ЗАСТРАХОВАНА </a:t>
            </a:r>
            <a:r>
              <a:rPr lang="en-US" sz="1000" dirty="0">
                <a:solidFill>
                  <a:srgbClr val="70AD47">
                    <a:lumMod val="75000"/>
                  </a:srgbClr>
                </a:solidFill>
                <a:latin typeface="Neo Sans Pro Light" panose="020B0304030504040204" pitchFamily="34" charset="0"/>
              </a:rPr>
              <a:t/>
            </a:r>
            <a:br>
              <a:rPr lang="en-US" sz="1000" dirty="0">
                <a:solidFill>
                  <a:srgbClr val="70AD47">
                    <a:lumMod val="75000"/>
                  </a:srgbClr>
                </a:solidFill>
                <a:latin typeface="Neo Sans Pro Light" panose="020B0304030504040204" pitchFamily="34" charset="0"/>
              </a:rPr>
            </a:br>
            <a:r>
              <a:rPr lang="ru-RU" sz="1200" dirty="0">
                <a:solidFill>
                  <a:srgbClr val="70AD47">
                    <a:lumMod val="75000"/>
                  </a:srgbClr>
                </a:solidFill>
                <a:latin typeface="Neo Sans Pro" panose="020B0504030504040204" pitchFamily="34" charset="0"/>
              </a:rPr>
              <a:t>ВСЯ ПОЕЗДКА</a:t>
            </a:r>
            <a:endParaRPr lang="ru-RU" sz="1000" dirty="0">
              <a:solidFill>
                <a:srgbClr val="70AD47">
                  <a:lumMod val="75000"/>
                </a:srgbClr>
              </a:solidFill>
              <a:latin typeface="Neo Sans Pro" panose="020B0504030504040204" pitchFamily="34" charset="0"/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80250C80-8935-44C8-810B-01A40D7AE88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0463" y="108003"/>
            <a:ext cx="292608" cy="292608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783C7055-71F4-47B7-921B-F1C04D6F006F}"/>
              </a:ext>
            </a:extLst>
          </p:cNvPr>
          <p:cNvSpPr/>
          <p:nvPr/>
        </p:nvSpPr>
        <p:spPr>
          <a:xfrm>
            <a:off x="7464907" y="-126826"/>
            <a:ext cx="1649247" cy="553997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C00000"/>
                </a:solidFill>
                <a:latin typeface="Neo Sans Pro Light" panose="020B0304030504040204" pitchFamily="34" charset="0"/>
              </a:rPr>
              <a:t/>
            </a:r>
            <a:br>
              <a:rPr lang="en-US" sz="900" dirty="0">
                <a:solidFill>
                  <a:srgbClr val="C00000"/>
                </a:solidFill>
                <a:latin typeface="Neo Sans Pro Light" panose="020B0304030504040204" pitchFamily="34" charset="0"/>
              </a:rPr>
            </a:br>
            <a:r>
              <a:rPr lang="ru-RU" sz="1100" dirty="0">
                <a:solidFill>
                  <a:srgbClr val="C00000"/>
                </a:solidFill>
                <a:latin typeface="Neo Sans Pro Light" panose="020B0304030504040204" pitchFamily="34" charset="0"/>
              </a:rPr>
              <a:t>ТОЛЬКО </a:t>
            </a:r>
            <a:r>
              <a:rPr lang="ru-RU" sz="1100" dirty="0">
                <a:solidFill>
                  <a:srgbClr val="C00000"/>
                </a:solidFill>
                <a:latin typeface="Neo Sans Pro" panose="020B0504030504040204" pitchFamily="34" charset="0"/>
              </a:rPr>
              <a:t/>
            </a:r>
            <a:br>
              <a:rPr lang="ru-RU" sz="1100" dirty="0">
                <a:solidFill>
                  <a:srgbClr val="C00000"/>
                </a:solidFill>
                <a:latin typeface="Neo Sans Pro" panose="020B0504030504040204" pitchFamily="34" charset="0"/>
              </a:rPr>
            </a:br>
            <a:r>
              <a:rPr lang="ru-RU" sz="1100" dirty="0">
                <a:solidFill>
                  <a:srgbClr val="C00000"/>
                </a:solidFill>
                <a:latin typeface="Neo Sans Pro" panose="020B0504030504040204" pitchFamily="34" charset="0"/>
              </a:rPr>
              <a:t>НА ВРЕМЯ ПЕРЕВОЗКИ</a:t>
            </a:r>
            <a:endParaRPr lang="ru-RU" sz="900" dirty="0">
              <a:solidFill>
                <a:srgbClr val="C00000"/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"/>
                    </a14:imgEffect>
                    <a14:imgEffect>
                      <a14:brightnessContrast bright="-31000" contrast="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6" y="48436"/>
            <a:ext cx="7939852" cy="92333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65"/>
            <a:r>
              <a:rPr lang="ru-RU" sz="5400" dirty="0">
                <a:solidFill>
                  <a:prstClr val="white"/>
                </a:solidFill>
                <a:latin typeface="Neo Sans Pro" panose="020B0504030504040204" pitchFamily="34" charset="0"/>
              </a:rPr>
              <a:t>ЕСЛИ:  </a:t>
            </a:r>
            <a:endParaRPr lang="en-US" sz="54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sp>
        <p:nvSpPr>
          <p:cNvPr id="24" name="Rounded Rectangular Callout 10"/>
          <p:cNvSpPr/>
          <p:nvPr/>
        </p:nvSpPr>
        <p:spPr>
          <a:xfrm>
            <a:off x="7141316" y="390516"/>
            <a:ext cx="1176996" cy="913366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solidFill>
            <a:schemeClr val="tx1">
              <a:lumMod val="50000"/>
              <a:lumOff val="50000"/>
              <a:alpha val="14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dirty="0">
                <a:solidFill>
                  <a:prstClr val="white"/>
                </a:solidFill>
                <a:latin typeface="Neo Sans Pro Light" panose="020B0304030504040204" pitchFamily="34" charset="0"/>
              </a:rPr>
              <a:t>Полис дарит уверенность и спокойствие</a:t>
            </a:r>
            <a:endParaRPr lang="ru-RU" sz="10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sp>
        <p:nvSpPr>
          <p:cNvPr id="25" name="Rounded Rectangular Callout 10"/>
          <p:cNvSpPr/>
          <p:nvPr/>
        </p:nvSpPr>
        <p:spPr>
          <a:xfrm flipH="1">
            <a:off x="819284" y="1465473"/>
            <a:ext cx="1528131" cy="925841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solidFill>
            <a:schemeClr val="tx1">
              <a:lumMod val="50000"/>
              <a:lumOff val="50000"/>
              <a:alpha val="14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dirty="0">
                <a:solidFill>
                  <a:prstClr val="white"/>
                </a:solidFill>
                <a:latin typeface="Neo Sans Pro Light" panose="020B0304030504040204" pitchFamily="34" charset="0"/>
              </a:rPr>
              <a:t> Понятные и прозрачные правила страхования</a:t>
            </a:r>
            <a:endParaRPr lang="ru-RU" sz="10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sp>
        <p:nvSpPr>
          <p:cNvPr id="26" name="Rounded Rectangular Callout 10"/>
          <p:cNvSpPr/>
          <p:nvPr/>
        </p:nvSpPr>
        <p:spPr>
          <a:xfrm>
            <a:off x="7373163" y="3177924"/>
            <a:ext cx="1268824" cy="820975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solidFill>
            <a:schemeClr val="tx1">
              <a:lumMod val="50000"/>
              <a:lumOff val="50000"/>
              <a:alpha val="14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dirty="0">
                <a:solidFill>
                  <a:prstClr val="white"/>
                </a:solidFill>
                <a:latin typeface="Neo Sans Pro Light" panose="020B0304030504040204" pitchFamily="34" charset="0"/>
              </a:rPr>
              <a:t>Нет неудобных ограничений</a:t>
            </a:r>
            <a:endParaRPr lang="ru-RU" sz="10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sp>
        <p:nvSpPr>
          <p:cNvPr id="27" name="Rounded Rectangular Callout 10"/>
          <p:cNvSpPr/>
          <p:nvPr/>
        </p:nvSpPr>
        <p:spPr>
          <a:xfrm flipH="1">
            <a:off x="211959" y="2836914"/>
            <a:ext cx="1446244" cy="857602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solidFill>
            <a:schemeClr val="tx1">
              <a:lumMod val="85000"/>
              <a:lumOff val="15000"/>
              <a:alpha val="38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dirty="0">
                <a:solidFill>
                  <a:prstClr val="white"/>
                </a:solidFill>
                <a:latin typeface="Neo Sans Pro Light" panose="020B0304030504040204" pitchFamily="34" charset="0"/>
              </a:rPr>
              <a:t>Нет сложного процесса возмещения расходов</a:t>
            </a:r>
          </a:p>
        </p:txBody>
      </p:sp>
      <p:sp>
        <p:nvSpPr>
          <p:cNvPr id="28" name="Rounded Rectangular Callout 10"/>
          <p:cNvSpPr/>
          <p:nvPr/>
        </p:nvSpPr>
        <p:spPr>
          <a:xfrm>
            <a:off x="6649485" y="1829959"/>
            <a:ext cx="1454147" cy="933716"/>
          </a:xfrm>
          <a:prstGeom prst="wedgeRoundRectCallout">
            <a:avLst>
              <a:gd name="adj1" fmla="val -30373"/>
              <a:gd name="adj2" fmla="val 65137"/>
              <a:gd name="adj3" fmla="val 16667"/>
            </a:avLst>
          </a:prstGeom>
          <a:solidFill>
            <a:schemeClr val="tx1">
              <a:lumMod val="50000"/>
              <a:lumOff val="50000"/>
              <a:alpha val="14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75"/>
            <a:r>
              <a:rPr lang="ru-RU" sz="1000" dirty="0">
                <a:solidFill>
                  <a:prstClr val="white"/>
                </a:solidFill>
                <a:latin typeface="Neo Sans Pro Light" panose="020B0304030504040204" pitchFamily="34" charset="0"/>
              </a:rPr>
              <a:t>Основные медицинские риски без скрытых лимитов</a:t>
            </a:r>
            <a:endParaRPr lang="ru-RU" sz="10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9617" y="4110731"/>
            <a:ext cx="5033748" cy="9541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12700" dist="12700" dir="5400000" algn="t" rotWithShape="0">
              <a:prstClr val="black">
                <a:alpha val="76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 algn="ctr" defTabSz="914265"/>
            <a:r>
              <a:rPr lang="ru-RU" sz="2800" dirty="0">
                <a:solidFill>
                  <a:prstClr val="white"/>
                </a:solidFill>
                <a:latin typeface="Neo Sans Pro" panose="020B0504030504040204" pitchFamily="34" charset="0"/>
              </a:rPr>
              <a:t>…тогда у Вас качественный страховой продукт</a:t>
            </a:r>
            <a:endParaRPr lang="en-US" sz="2800" dirty="0">
              <a:solidFill>
                <a:prstClr val="white"/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1808</Words>
  <Application>Microsoft Office PowerPoint</Application>
  <PresentationFormat>Экран (16:9)</PresentationFormat>
  <Paragraphs>350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Neo Sans Pro</vt:lpstr>
      <vt:lpstr>Neo Sans Pro Medium</vt:lpstr>
      <vt:lpstr>Calibri</vt:lpstr>
      <vt:lpstr>Neo Sans Pro Light</vt:lpstr>
      <vt:lpstr>Wingdings</vt:lpstr>
      <vt:lpstr>KremlinCTT</vt:lpstr>
      <vt:lpstr>Verdana</vt:lpstr>
      <vt:lpstr>Neo Sans Cyr</vt:lpstr>
      <vt:lpstr>Myriad Pro Light</vt:lpstr>
      <vt:lpstr>Office Theme</vt:lpstr>
      <vt:lpstr>1_Office Theme</vt:lpstr>
      <vt:lpstr>4_Office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Malyavin</dc:creator>
  <cp:lastModifiedBy>пользователь</cp:lastModifiedBy>
  <cp:revision>174</cp:revision>
  <dcterms:created xsi:type="dcterms:W3CDTF">2017-12-19T10:10:38Z</dcterms:created>
  <dcterms:modified xsi:type="dcterms:W3CDTF">2018-12-13T14:40:07Z</dcterms:modified>
</cp:coreProperties>
</file>